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58" r:id="rId2"/>
    <p:sldId id="426" r:id="rId3"/>
    <p:sldId id="287" r:id="rId4"/>
    <p:sldId id="344" r:id="rId5"/>
    <p:sldId id="425" r:id="rId6"/>
    <p:sldId id="262" r:id="rId7"/>
    <p:sldId id="330" r:id="rId8"/>
    <p:sldId id="264" r:id="rId9"/>
    <p:sldId id="343" r:id="rId10"/>
    <p:sldId id="342" r:id="rId11"/>
    <p:sldId id="309" r:id="rId12"/>
    <p:sldId id="382" r:id="rId13"/>
    <p:sldId id="407" r:id="rId14"/>
    <p:sldId id="260" r:id="rId15"/>
    <p:sldId id="307" r:id="rId16"/>
    <p:sldId id="375" r:id="rId17"/>
    <p:sldId id="268" r:id="rId18"/>
    <p:sldId id="284" r:id="rId19"/>
    <p:sldId id="291" r:id="rId20"/>
    <p:sldId id="297" r:id="rId21"/>
    <p:sldId id="376" r:id="rId22"/>
    <p:sldId id="377" r:id="rId23"/>
    <p:sldId id="311" r:id="rId24"/>
    <p:sldId id="378" r:id="rId25"/>
    <p:sldId id="313" r:id="rId26"/>
    <p:sldId id="380" r:id="rId27"/>
    <p:sldId id="427" r:id="rId28"/>
    <p:sldId id="379" r:id="rId29"/>
    <p:sldId id="368" r:id="rId30"/>
    <p:sldId id="293" r:id="rId31"/>
    <p:sldId id="369" r:id="rId32"/>
    <p:sldId id="298" r:id="rId33"/>
    <p:sldId id="308" r:id="rId34"/>
    <p:sldId id="276" r:id="rId35"/>
    <p:sldId id="288" r:id="rId36"/>
    <p:sldId id="289" r:id="rId37"/>
    <p:sldId id="312"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7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4694"/>
  </p:normalViewPr>
  <p:slideViewPr>
    <p:cSldViewPr snapToGrid="0" snapToObjects="1">
      <p:cViewPr varScale="1">
        <p:scale>
          <a:sx n="86" d="100"/>
          <a:sy n="86" d="100"/>
        </p:scale>
        <p:origin x="708"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ry, Craig" userId="d75a7c4d-5c29-4679-99f7-0dd9bddf6ac1" providerId="ADAL" clId="{D34E39E5-ED47-4C1B-9C67-882754C51410}"/>
    <pc:docChg chg="undo custSel modSld">
      <pc:chgData name="Berry, Craig" userId="d75a7c4d-5c29-4679-99f7-0dd9bddf6ac1" providerId="ADAL" clId="{D34E39E5-ED47-4C1B-9C67-882754C51410}" dt="2026-02-28T16:44:21.599" v="117" actId="729"/>
      <pc:docMkLst>
        <pc:docMk/>
      </pc:docMkLst>
      <pc:sldChg chg="delSp modSp mod">
        <pc:chgData name="Berry, Craig" userId="d75a7c4d-5c29-4679-99f7-0dd9bddf6ac1" providerId="ADAL" clId="{D34E39E5-ED47-4C1B-9C67-882754C51410}" dt="2026-02-27T19:18:27.497" v="10" actId="1036"/>
        <pc:sldMkLst>
          <pc:docMk/>
          <pc:sldMk cId="3765014421" sldId="262"/>
        </pc:sldMkLst>
        <pc:spChg chg="mod">
          <ac:chgData name="Berry, Craig" userId="d75a7c4d-5c29-4679-99f7-0dd9bddf6ac1" providerId="ADAL" clId="{D34E39E5-ED47-4C1B-9C67-882754C51410}" dt="2026-02-27T19:16:36.785" v="0" actId="6549"/>
          <ac:spMkLst>
            <pc:docMk/>
            <pc:sldMk cId="3765014421" sldId="262"/>
            <ac:spMk id="11" creationId="{2F878186-8BE9-A34D-B46F-CE13E5F1852D}"/>
          </ac:spMkLst>
        </pc:spChg>
        <pc:spChg chg="del mod">
          <ac:chgData name="Berry, Craig" userId="d75a7c4d-5c29-4679-99f7-0dd9bddf6ac1" providerId="ADAL" clId="{D34E39E5-ED47-4C1B-9C67-882754C51410}" dt="2026-02-27T19:16:45.200" v="2" actId="478"/>
          <ac:spMkLst>
            <pc:docMk/>
            <pc:sldMk cId="3765014421" sldId="262"/>
            <ac:spMk id="13" creationId="{2F878186-8BE9-A34D-B46F-CE13E5F1852D}"/>
          </ac:spMkLst>
        </pc:spChg>
        <pc:spChg chg="mod">
          <ac:chgData name="Berry, Craig" userId="d75a7c4d-5c29-4679-99f7-0dd9bddf6ac1" providerId="ADAL" clId="{D34E39E5-ED47-4C1B-9C67-882754C51410}" dt="2026-02-27T19:18:20.432" v="7" actId="688"/>
          <ac:spMkLst>
            <pc:docMk/>
            <pc:sldMk cId="3765014421" sldId="262"/>
            <ac:spMk id="14" creationId="{2F878186-8BE9-A34D-B46F-CE13E5F1852D}"/>
          </ac:spMkLst>
        </pc:spChg>
        <pc:picChg chg="mod">
          <ac:chgData name="Berry, Craig" userId="d75a7c4d-5c29-4679-99f7-0dd9bddf6ac1" providerId="ADAL" clId="{D34E39E5-ED47-4C1B-9C67-882754C51410}" dt="2026-02-27T19:18:27.497" v="10" actId="1036"/>
          <ac:picMkLst>
            <pc:docMk/>
            <pc:sldMk cId="3765014421" sldId="262"/>
            <ac:picMk id="9" creationId="{41D64EFD-B55F-394D-B11B-5391B05E0F93}"/>
          </ac:picMkLst>
        </pc:picChg>
      </pc:sldChg>
      <pc:sldChg chg="modSp mod">
        <pc:chgData name="Berry, Craig" userId="d75a7c4d-5c29-4679-99f7-0dd9bddf6ac1" providerId="ADAL" clId="{D34E39E5-ED47-4C1B-9C67-882754C51410}" dt="2026-02-27T19:18:41.919" v="20" actId="1036"/>
        <pc:sldMkLst>
          <pc:docMk/>
          <pc:sldMk cId="811078069" sldId="264"/>
        </pc:sldMkLst>
        <pc:spChg chg="mod">
          <ac:chgData name="Berry, Craig" userId="d75a7c4d-5c29-4679-99f7-0dd9bddf6ac1" providerId="ADAL" clId="{D34E39E5-ED47-4C1B-9C67-882754C51410}" dt="2026-02-27T19:18:38.880" v="19" actId="20577"/>
          <ac:spMkLst>
            <pc:docMk/>
            <pc:sldMk cId="811078069" sldId="264"/>
            <ac:spMk id="5" creationId="{83AFBB60-5EA4-334B-90BD-8FFED4BB6184}"/>
          </ac:spMkLst>
        </pc:spChg>
        <pc:picChg chg="mod">
          <ac:chgData name="Berry, Craig" userId="d75a7c4d-5c29-4679-99f7-0dd9bddf6ac1" providerId="ADAL" clId="{D34E39E5-ED47-4C1B-9C67-882754C51410}" dt="2026-02-27T19:18:41.919" v="20" actId="1036"/>
          <ac:picMkLst>
            <pc:docMk/>
            <pc:sldMk cId="811078069" sldId="264"/>
            <ac:picMk id="3" creationId="{91239E0C-912E-564B-BD61-F53516268B98}"/>
          </ac:picMkLst>
        </pc:picChg>
      </pc:sldChg>
      <pc:sldChg chg="modSp mod">
        <pc:chgData name="Berry, Craig" userId="d75a7c4d-5c29-4679-99f7-0dd9bddf6ac1" providerId="ADAL" clId="{D34E39E5-ED47-4C1B-9C67-882754C51410}" dt="2026-02-27T19:20:14.886" v="116" actId="20577"/>
        <pc:sldMkLst>
          <pc:docMk/>
          <pc:sldMk cId="2936774633" sldId="288"/>
        </pc:sldMkLst>
        <pc:spChg chg="mod">
          <ac:chgData name="Berry, Craig" userId="d75a7c4d-5c29-4679-99f7-0dd9bddf6ac1" providerId="ADAL" clId="{D34E39E5-ED47-4C1B-9C67-882754C51410}" dt="2026-02-27T19:20:14.886" v="116" actId="20577"/>
          <ac:spMkLst>
            <pc:docMk/>
            <pc:sldMk cId="2936774633" sldId="288"/>
            <ac:spMk id="2" creationId="{00000000-0000-0000-0000-000000000000}"/>
          </ac:spMkLst>
        </pc:spChg>
        <pc:spChg chg="mod">
          <ac:chgData name="Berry, Craig" userId="d75a7c4d-5c29-4679-99f7-0dd9bddf6ac1" providerId="ADAL" clId="{D34E39E5-ED47-4C1B-9C67-882754C51410}" dt="2026-02-27T19:20:10.384" v="107" actId="20577"/>
          <ac:spMkLst>
            <pc:docMk/>
            <pc:sldMk cId="2936774633" sldId="288"/>
            <ac:spMk id="5" creationId="{A0D27047-51A3-BC43-B3D2-7D7F085F34E8}"/>
          </ac:spMkLst>
        </pc:spChg>
      </pc:sldChg>
      <pc:sldChg chg="modSp mod">
        <pc:chgData name="Berry, Craig" userId="d75a7c4d-5c29-4679-99f7-0dd9bddf6ac1" providerId="ADAL" clId="{D34E39E5-ED47-4C1B-9C67-882754C51410}" dt="2026-02-27T19:19:59.364" v="94" actId="20577"/>
        <pc:sldMkLst>
          <pc:docMk/>
          <pc:sldMk cId="3562379865" sldId="308"/>
        </pc:sldMkLst>
        <pc:spChg chg="mod">
          <ac:chgData name="Berry, Craig" userId="d75a7c4d-5c29-4679-99f7-0dd9bddf6ac1" providerId="ADAL" clId="{D34E39E5-ED47-4C1B-9C67-882754C51410}" dt="2026-02-27T19:19:59.364" v="94" actId="20577"/>
          <ac:spMkLst>
            <pc:docMk/>
            <pc:sldMk cId="3562379865" sldId="308"/>
            <ac:spMk id="12" creationId="{D6DACBA2-44D2-5143-BD58-C573E1F875AD}"/>
          </ac:spMkLst>
        </pc:spChg>
      </pc:sldChg>
      <pc:sldChg chg="modSp mod">
        <pc:chgData name="Berry, Craig" userId="d75a7c4d-5c29-4679-99f7-0dd9bddf6ac1" providerId="ADAL" clId="{D34E39E5-ED47-4C1B-9C67-882754C51410}" dt="2026-02-27T19:19:23.153" v="85" actId="20577"/>
        <pc:sldMkLst>
          <pc:docMk/>
          <pc:sldMk cId="724354847" sldId="343"/>
        </pc:sldMkLst>
        <pc:spChg chg="mod">
          <ac:chgData name="Berry, Craig" userId="d75a7c4d-5c29-4679-99f7-0dd9bddf6ac1" providerId="ADAL" clId="{D34E39E5-ED47-4C1B-9C67-882754C51410}" dt="2026-02-27T19:18:55.851" v="38" actId="20577"/>
          <ac:spMkLst>
            <pc:docMk/>
            <pc:sldMk cId="724354847" sldId="343"/>
            <ac:spMk id="8" creationId="{83AFBB60-5EA4-334B-90BD-8FFED4BB6184}"/>
          </ac:spMkLst>
        </pc:spChg>
        <pc:spChg chg="mod">
          <ac:chgData name="Berry, Craig" userId="d75a7c4d-5c29-4679-99f7-0dd9bddf6ac1" providerId="ADAL" clId="{D34E39E5-ED47-4C1B-9C67-882754C51410}" dt="2026-02-27T19:19:23.153" v="85" actId="20577"/>
          <ac:spMkLst>
            <pc:docMk/>
            <pc:sldMk cId="724354847" sldId="343"/>
            <ac:spMk id="9" creationId="{83AFBB60-5EA4-334B-90BD-8FFED4BB6184}"/>
          </ac:spMkLst>
        </pc:spChg>
      </pc:sldChg>
      <pc:sldChg chg="mod modShow">
        <pc:chgData name="Berry, Craig" userId="d75a7c4d-5c29-4679-99f7-0dd9bddf6ac1" providerId="ADAL" clId="{D34E39E5-ED47-4C1B-9C67-882754C51410}" dt="2026-02-28T16:44:21.599" v="117" actId="729"/>
        <pc:sldMkLst>
          <pc:docMk/>
          <pc:sldMk cId="2931142649" sldId="38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5660FF-1DD6-49E3-8943-D5FD06D7097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4E4E031-1CFC-431F-87E0-F15277D7C3EC}">
      <dgm:prSet custT="1"/>
      <dgm:spPr/>
      <dgm:t>
        <a:bodyPr/>
        <a:lstStyle/>
        <a:p>
          <a:r>
            <a:rPr lang="en-US" sz="2400" dirty="0"/>
            <a:t>Accounting</a:t>
          </a:r>
        </a:p>
      </dgm:t>
    </dgm:pt>
    <dgm:pt modelId="{28552801-3558-4A08-91CE-B631E93F005D}" type="parTrans" cxnId="{2EBAD46D-527E-4B77-B17B-597893F6E72B}">
      <dgm:prSet/>
      <dgm:spPr/>
      <dgm:t>
        <a:bodyPr/>
        <a:lstStyle/>
        <a:p>
          <a:endParaRPr lang="en-US"/>
        </a:p>
      </dgm:t>
    </dgm:pt>
    <dgm:pt modelId="{21BC2995-6AE1-4F0F-9B53-3F0DD685D3BD}" type="sibTrans" cxnId="{2EBAD46D-527E-4B77-B17B-597893F6E72B}">
      <dgm:prSet/>
      <dgm:spPr/>
      <dgm:t>
        <a:bodyPr/>
        <a:lstStyle/>
        <a:p>
          <a:endParaRPr lang="en-US"/>
        </a:p>
      </dgm:t>
    </dgm:pt>
    <dgm:pt modelId="{DE7F9404-B880-4E28-893A-94FE6858F5E2}">
      <dgm:prSet custT="1"/>
      <dgm:spPr/>
      <dgm:t>
        <a:bodyPr/>
        <a:lstStyle/>
        <a:p>
          <a:r>
            <a:rPr lang="en-US" sz="2400" dirty="0"/>
            <a:t>Biology</a:t>
          </a:r>
          <a:endParaRPr lang="en-US" sz="1500" dirty="0"/>
        </a:p>
      </dgm:t>
    </dgm:pt>
    <dgm:pt modelId="{7EDE2776-4C27-43C6-85C9-AB97F2D34FA3}" type="parTrans" cxnId="{D822E6C1-35DE-4717-8174-DFBB7DFC8688}">
      <dgm:prSet/>
      <dgm:spPr/>
      <dgm:t>
        <a:bodyPr/>
        <a:lstStyle/>
        <a:p>
          <a:endParaRPr lang="en-US"/>
        </a:p>
      </dgm:t>
    </dgm:pt>
    <dgm:pt modelId="{EAB4B024-4EF5-4CD4-BD62-8E0721A93D15}" type="sibTrans" cxnId="{D822E6C1-35DE-4717-8174-DFBB7DFC8688}">
      <dgm:prSet/>
      <dgm:spPr/>
      <dgm:t>
        <a:bodyPr/>
        <a:lstStyle/>
        <a:p>
          <a:endParaRPr lang="en-US"/>
        </a:p>
      </dgm:t>
    </dgm:pt>
    <dgm:pt modelId="{452828C4-4024-443B-9E27-27062498951D}">
      <dgm:prSet custT="1"/>
      <dgm:spPr/>
      <dgm:t>
        <a:bodyPr/>
        <a:lstStyle/>
        <a:p>
          <a:r>
            <a:rPr lang="en-US" sz="2400" dirty="0"/>
            <a:t>Business Administration</a:t>
          </a:r>
        </a:p>
      </dgm:t>
    </dgm:pt>
    <dgm:pt modelId="{D3429890-A420-4F15-A2D9-779E5455FD1D}" type="parTrans" cxnId="{884FDAE0-6824-4D7C-96CF-302F4F35C78D}">
      <dgm:prSet/>
      <dgm:spPr/>
      <dgm:t>
        <a:bodyPr/>
        <a:lstStyle/>
        <a:p>
          <a:endParaRPr lang="en-US"/>
        </a:p>
      </dgm:t>
    </dgm:pt>
    <dgm:pt modelId="{97046FE1-9159-4E55-851E-99A791D0F1DD}" type="sibTrans" cxnId="{884FDAE0-6824-4D7C-96CF-302F4F35C78D}">
      <dgm:prSet/>
      <dgm:spPr/>
      <dgm:t>
        <a:bodyPr/>
        <a:lstStyle/>
        <a:p>
          <a:endParaRPr lang="en-US"/>
        </a:p>
      </dgm:t>
    </dgm:pt>
    <dgm:pt modelId="{5812EC8A-0E45-4FB1-A2E0-BB659F326503}">
      <dgm:prSet custT="1"/>
      <dgm:spPr/>
      <dgm:t>
        <a:bodyPr/>
        <a:lstStyle/>
        <a:p>
          <a:pPr marL="0" lvl="0" indent="0" algn="ctr" defTabSz="1066800">
            <a:lnSpc>
              <a:spcPct val="90000"/>
            </a:lnSpc>
            <a:spcBef>
              <a:spcPct val="0"/>
            </a:spcBef>
            <a:spcAft>
              <a:spcPct val="35000"/>
            </a:spcAft>
            <a:buNone/>
          </a:pPr>
          <a:endParaRPr lang="en-US" sz="2400" kern="1200" dirty="0">
            <a:solidFill>
              <a:prstClr val="white"/>
            </a:solidFill>
            <a:latin typeface="Calibri" panose="020F0502020204030204"/>
            <a:ea typeface="+mn-ea"/>
            <a:cs typeface="+mn-cs"/>
          </a:endParaRPr>
        </a:p>
        <a:p>
          <a:pPr marL="0" lvl="0" indent="0" algn="ctr"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     </a:t>
          </a:r>
        </a:p>
        <a:p>
          <a:pPr marL="0" lvl="0" indent="0" algn="ctr" defTabSz="1066800">
            <a:lnSpc>
              <a:spcPct val="90000"/>
            </a:lnSpc>
            <a:spcBef>
              <a:spcPct val="0"/>
            </a:spcBef>
            <a:spcAft>
              <a:spcPct val="35000"/>
            </a:spcAft>
            <a:buNone/>
          </a:pPr>
          <a:endParaRPr lang="en-US" sz="2400" kern="1200" dirty="0">
            <a:solidFill>
              <a:prstClr val="white"/>
            </a:solidFill>
            <a:latin typeface="Calibri" panose="020F0502020204030204"/>
            <a:ea typeface="+mn-ea"/>
            <a:cs typeface="+mn-cs"/>
          </a:endParaRPr>
        </a:p>
        <a:p>
          <a:pPr marL="0" lvl="0" indent="0" algn="ctr"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Business Analytics</a:t>
          </a:r>
          <a:r>
            <a:rPr lang="en-US" sz="2000" kern="1200" dirty="0"/>
            <a:t>					</a:t>
          </a:r>
        </a:p>
      </dgm:t>
    </dgm:pt>
    <dgm:pt modelId="{2D14B4B6-B190-4A88-B185-BFFC51D51376}" type="parTrans" cxnId="{B78112A7-A585-43C2-BB8D-81392EC0110B}">
      <dgm:prSet/>
      <dgm:spPr/>
      <dgm:t>
        <a:bodyPr/>
        <a:lstStyle/>
        <a:p>
          <a:endParaRPr lang="en-US"/>
        </a:p>
      </dgm:t>
    </dgm:pt>
    <dgm:pt modelId="{BAB22AAB-6A5D-44CF-BF7E-C40891481DC0}" type="sibTrans" cxnId="{B78112A7-A585-43C2-BB8D-81392EC0110B}">
      <dgm:prSet/>
      <dgm:spPr/>
      <dgm:t>
        <a:bodyPr/>
        <a:lstStyle/>
        <a:p>
          <a:endParaRPr lang="en-US"/>
        </a:p>
      </dgm:t>
    </dgm:pt>
    <dgm:pt modelId="{1A6652E2-9125-447B-A6BA-2814D90E7064}">
      <dgm:prSet custT="1"/>
      <dgm:spPr/>
      <dgm:t>
        <a:bodyPr/>
        <a:lstStyle/>
        <a:p>
          <a:pPr>
            <a:lnSpc>
              <a:spcPct val="90000"/>
            </a:lnSpc>
          </a:pPr>
          <a:endParaRPr lang="en-US" sz="1800" dirty="0"/>
        </a:p>
        <a:p>
          <a:pPr>
            <a:lnSpc>
              <a:spcPct val="90000"/>
            </a:lnSpc>
          </a:pPr>
          <a:r>
            <a:rPr lang="en-US" sz="1800" dirty="0"/>
            <a:t>     </a:t>
          </a:r>
        </a:p>
        <a:p>
          <a:pPr>
            <a:lnSpc>
              <a:spcPct val="150000"/>
            </a:lnSpc>
          </a:pPr>
          <a:r>
            <a:rPr lang="en-US" sz="2800" dirty="0"/>
            <a:t>Chemistry</a:t>
          </a:r>
          <a:r>
            <a:rPr lang="en-US" sz="1800" dirty="0"/>
            <a:t>					</a:t>
          </a:r>
        </a:p>
      </dgm:t>
    </dgm:pt>
    <dgm:pt modelId="{74C847FC-66F6-4CB5-B5F5-5711C11D0863}" type="parTrans" cxnId="{31BC463F-99F4-4A81-BEEF-E700ADB476FF}">
      <dgm:prSet/>
      <dgm:spPr/>
      <dgm:t>
        <a:bodyPr/>
        <a:lstStyle/>
        <a:p>
          <a:endParaRPr lang="en-US"/>
        </a:p>
      </dgm:t>
    </dgm:pt>
    <dgm:pt modelId="{33D7ACD9-2D48-4321-852E-80D6E4239D46}" type="sibTrans" cxnId="{31BC463F-99F4-4A81-BEEF-E700ADB476FF}">
      <dgm:prSet/>
      <dgm:spPr/>
      <dgm:t>
        <a:bodyPr/>
        <a:lstStyle/>
        <a:p>
          <a:endParaRPr lang="en-US"/>
        </a:p>
      </dgm:t>
    </dgm:pt>
    <dgm:pt modelId="{3BC8BDAB-4581-4DCB-92EF-7AAB6D93E647}">
      <dgm:prSet custT="1"/>
      <dgm:spPr/>
      <dgm:t>
        <a:bodyPr/>
        <a:lstStyle/>
        <a:p>
          <a:r>
            <a:rPr lang="en-US" sz="2000" dirty="0"/>
            <a:t>Communication Disorders</a:t>
          </a:r>
        </a:p>
      </dgm:t>
    </dgm:pt>
    <dgm:pt modelId="{4A492F8E-9767-4F6F-8380-C176C5A301AC}" type="parTrans" cxnId="{A307EBE1-A8A5-4C3A-953A-4FE9D6829185}">
      <dgm:prSet/>
      <dgm:spPr/>
      <dgm:t>
        <a:bodyPr/>
        <a:lstStyle/>
        <a:p>
          <a:endParaRPr lang="en-US"/>
        </a:p>
      </dgm:t>
    </dgm:pt>
    <dgm:pt modelId="{936B2794-BD65-43C0-92B9-ADF186C5128A}" type="sibTrans" cxnId="{A307EBE1-A8A5-4C3A-953A-4FE9D6829185}">
      <dgm:prSet/>
      <dgm:spPr/>
      <dgm:t>
        <a:bodyPr/>
        <a:lstStyle/>
        <a:p>
          <a:endParaRPr lang="en-US"/>
        </a:p>
      </dgm:t>
    </dgm:pt>
    <dgm:pt modelId="{BD0E727F-5D2D-4202-8AE8-4F9F23C73622}">
      <dgm:prSet custT="1"/>
      <dgm:spPr/>
      <dgm:t>
        <a:bodyPr/>
        <a:lstStyle/>
        <a:p>
          <a:pPr>
            <a:lnSpc>
              <a:spcPct val="100000"/>
            </a:lnSpc>
          </a:pPr>
          <a:endParaRPr lang="en-US" sz="2400" dirty="0"/>
        </a:p>
        <a:p>
          <a:pPr>
            <a:lnSpc>
              <a:spcPct val="100000"/>
            </a:lnSpc>
          </a:pPr>
          <a:r>
            <a:rPr lang="en-US" sz="2400" dirty="0"/>
            <a:t>Health Informatics</a:t>
          </a:r>
          <a:r>
            <a:rPr lang="en-US" sz="2200" dirty="0"/>
            <a:t>	</a:t>
          </a:r>
        </a:p>
      </dgm:t>
    </dgm:pt>
    <dgm:pt modelId="{A47A112A-33DF-4C64-9B7A-5FEBDD6265FC}" type="parTrans" cxnId="{85720E78-E52A-4B25-8D7D-D2C5F777837E}">
      <dgm:prSet/>
      <dgm:spPr/>
      <dgm:t>
        <a:bodyPr/>
        <a:lstStyle/>
        <a:p>
          <a:endParaRPr lang="en-US"/>
        </a:p>
      </dgm:t>
    </dgm:pt>
    <dgm:pt modelId="{B4228204-FEB5-428A-A200-756C887E47CF}" type="sibTrans" cxnId="{85720E78-E52A-4B25-8D7D-D2C5F777837E}">
      <dgm:prSet/>
      <dgm:spPr/>
      <dgm:t>
        <a:bodyPr/>
        <a:lstStyle/>
        <a:p>
          <a:endParaRPr lang="en-US"/>
        </a:p>
      </dgm:t>
    </dgm:pt>
    <dgm:pt modelId="{A0BFA49A-590B-451F-A0AC-849201A2D396}">
      <dgm:prSet custT="1"/>
      <dgm:spPr/>
      <dgm:t>
        <a:bodyPr/>
        <a:lstStyle/>
        <a:p>
          <a:r>
            <a:rPr lang="en-US" sz="2400" dirty="0"/>
            <a:t>Human Resources</a:t>
          </a:r>
        </a:p>
      </dgm:t>
    </dgm:pt>
    <dgm:pt modelId="{9CD82CE0-4032-4F92-A048-4EBBB5731580}" type="parTrans" cxnId="{462F9281-BA62-42B0-B999-4E8CFDA4D161}">
      <dgm:prSet/>
      <dgm:spPr/>
      <dgm:t>
        <a:bodyPr/>
        <a:lstStyle/>
        <a:p>
          <a:endParaRPr lang="en-US"/>
        </a:p>
      </dgm:t>
    </dgm:pt>
    <dgm:pt modelId="{1511398E-73E7-4FD2-907B-AE531C366C63}" type="sibTrans" cxnId="{462F9281-BA62-42B0-B999-4E8CFDA4D161}">
      <dgm:prSet/>
      <dgm:spPr/>
      <dgm:t>
        <a:bodyPr/>
        <a:lstStyle/>
        <a:p>
          <a:endParaRPr lang="en-US"/>
        </a:p>
      </dgm:t>
    </dgm:pt>
    <dgm:pt modelId="{9C316B7D-703D-4334-A31D-18F968D90E47}">
      <dgm:prSet custT="1"/>
      <dgm:spPr/>
      <dgm:t>
        <a:bodyPr/>
        <a:lstStyle/>
        <a:p>
          <a:pPr>
            <a:lnSpc>
              <a:spcPct val="100000"/>
            </a:lnSpc>
          </a:pPr>
          <a:endParaRPr lang="en-US" sz="2400" dirty="0"/>
        </a:p>
        <a:p>
          <a:pPr>
            <a:lnSpc>
              <a:spcPct val="100000"/>
            </a:lnSpc>
          </a:pPr>
          <a:endParaRPr lang="en-US" sz="2400" dirty="0"/>
        </a:p>
        <a:p>
          <a:pPr>
            <a:lnSpc>
              <a:spcPct val="100000"/>
            </a:lnSpc>
          </a:pPr>
          <a:r>
            <a:rPr lang="en-US" sz="2400" dirty="0"/>
            <a:t>Occupational Therapy	</a:t>
          </a:r>
          <a:r>
            <a:rPr lang="en-US" sz="2200" dirty="0"/>
            <a:t>			</a:t>
          </a:r>
        </a:p>
      </dgm:t>
    </dgm:pt>
    <dgm:pt modelId="{DA3A3B6B-5FB8-4B17-87D6-225A36F4859D}" type="parTrans" cxnId="{DE2BEBA9-A112-4A65-B804-84071D832B84}">
      <dgm:prSet/>
      <dgm:spPr/>
      <dgm:t>
        <a:bodyPr/>
        <a:lstStyle/>
        <a:p>
          <a:endParaRPr lang="en-US"/>
        </a:p>
      </dgm:t>
    </dgm:pt>
    <dgm:pt modelId="{BAB48911-32D5-45AF-832A-57544D2577D4}" type="sibTrans" cxnId="{DE2BEBA9-A112-4A65-B804-84071D832B84}">
      <dgm:prSet/>
      <dgm:spPr/>
      <dgm:t>
        <a:bodyPr/>
        <a:lstStyle/>
        <a:p>
          <a:endParaRPr lang="en-US"/>
        </a:p>
      </dgm:t>
    </dgm:pt>
    <dgm:pt modelId="{D548C9F4-842E-4678-B1C9-4C8F0340273A}">
      <dgm:prSet custT="1"/>
      <dgm:spPr/>
      <dgm:t>
        <a:bodyPr/>
        <a:lstStyle/>
        <a:p>
          <a:endParaRPr lang="en-US" sz="2400" dirty="0"/>
        </a:p>
        <a:p>
          <a:r>
            <a:rPr lang="en-US" sz="2400" dirty="0"/>
            <a:t>Physical Therapy</a:t>
          </a:r>
          <a:r>
            <a:rPr lang="en-US" sz="2200" dirty="0"/>
            <a:t>			</a:t>
          </a:r>
        </a:p>
      </dgm:t>
    </dgm:pt>
    <dgm:pt modelId="{6835DB73-8C89-4537-8D0A-BB8302F19394}" type="parTrans" cxnId="{A89393E6-034E-4B6B-8B2C-E792B74D4A1A}">
      <dgm:prSet/>
      <dgm:spPr/>
      <dgm:t>
        <a:bodyPr/>
        <a:lstStyle/>
        <a:p>
          <a:endParaRPr lang="en-US"/>
        </a:p>
      </dgm:t>
    </dgm:pt>
    <dgm:pt modelId="{8AC444B6-5AF2-4113-B704-124C947F3C1B}" type="sibTrans" cxnId="{A89393E6-034E-4B6B-8B2C-E792B74D4A1A}">
      <dgm:prSet/>
      <dgm:spPr/>
      <dgm:t>
        <a:bodyPr/>
        <a:lstStyle/>
        <a:p>
          <a:endParaRPr lang="en-US"/>
        </a:p>
      </dgm:t>
    </dgm:pt>
    <dgm:pt modelId="{BFDA95A5-83E7-4F03-82BA-E3C2C75E1FF7}" type="pres">
      <dgm:prSet presAssocID="{A75660FF-1DD6-49E3-8943-D5FD06D70978}" presName="diagram" presStyleCnt="0">
        <dgm:presLayoutVars>
          <dgm:dir/>
          <dgm:resizeHandles val="exact"/>
        </dgm:presLayoutVars>
      </dgm:prSet>
      <dgm:spPr/>
    </dgm:pt>
    <dgm:pt modelId="{DEC89DA0-013B-48A4-91F1-17B9D84CF00D}" type="pres">
      <dgm:prSet presAssocID="{F4E4E031-1CFC-431F-87E0-F15277D7C3EC}" presName="node" presStyleLbl="node1" presStyleIdx="0" presStyleCnt="10">
        <dgm:presLayoutVars>
          <dgm:bulletEnabled val="1"/>
        </dgm:presLayoutVars>
      </dgm:prSet>
      <dgm:spPr/>
    </dgm:pt>
    <dgm:pt modelId="{D236D9B2-3235-40D1-8ACC-9A8F7B36CB7A}" type="pres">
      <dgm:prSet presAssocID="{21BC2995-6AE1-4F0F-9B53-3F0DD685D3BD}" presName="sibTrans" presStyleCnt="0"/>
      <dgm:spPr/>
    </dgm:pt>
    <dgm:pt modelId="{23AB170F-22CC-4BEA-A29F-C258512B1660}" type="pres">
      <dgm:prSet presAssocID="{DE7F9404-B880-4E28-893A-94FE6858F5E2}" presName="node" presStyleLbl="node1" presStyleIdx="1" presStyleCnt="10">
        <dgm:presLayoutVars>
          <dgm:bulletEnabled val="1"/>
        </dgm:presLayoutVars>
      </dgm:prSet>
      <dgm:spPr/>
    </dgm:pt>
    <dgm:pt modelId="{A404955C-82FC-4626-9B8A-1395A39734EB}" type="pres">
      <dgm:prSet presAssocID="{EAB4B024-4EF5-4CD4-BD62-8E0721A93D15}" presName="sibTrans" presStyleCnt="0"/>
      <dgm:spPr/>
    </dgm:pt>
    <dgm:pt modelId="{45B08BE9-19ED-4B76-9100-9EEC69D2059E}" type="pres">
      <dgm:prSet presAssocID="{452828C4-4024-443B-9E27-27062498951D}" presName="node" presStyleLbl="node1" presStyleIdx="2" presStyleCnt="10">
        <dgm:presLayoutVars>
          <dgm:bulletEnabled val="1"/>
        </dgm:presLayoutVars>
      </dgm:prSet>
      <dgm:spPr/>
    </dgm:pt>
    <dgm:pt modelId="{2105E135-945C-4B40-A701-C267EF5EEDF5}" type="pres">
      <dgm:prSet presAssocID="{97046FE1-9159-4E55-851E-99A791D0F1DD}" presName="sibTrans" presStyleCnt="0"/>
      <dgm:spPr/>
    </dgm:pt>
    <dgm:pt modelId="{1F3646DB-29A2-45AC-932D-72FB6E5E51D6}" type="pres">
      <dgm:prSet presAssocID="{5812EC8A-0E45-4FB1-A2E0-BB659F326503}" presName="node" presStyleLbl="node1" presStyleIdx="3" presStyleCnt="10">
        <dgm:presLayoutVars>
          <dgm:bulletEnabled val="1"/>
        </dgm:presLayoutVars>
      </dgm:prSet>
      <dgm:spPr/>
    </dgm:pt>
    <dgm:pt modelId="{0D387A47-B2E7-461A-9D83-B6D4D9F66B1D}" type="pres">
      <dgm:prSet presAssocID="{BAB22AAB-6A5D-44CF-BF7E-C40891481DC0}" presName="sibTrans" presStyleCnt="0"/>
      <dgm:spPr/>
    </dgm:pt>
    <dgm:pt modelId="{7511B4C4-A1A6-4D59-BD01-F05C75807DD9}" type="pres">
      <dgm:prSet presAssocID="{1A6652E2-9125-447B-A6BA-2814D90E7064}" presName="node" presStyleLbl="node1" presStyleIdx="4" presStyleCnt="10">
        <dgm:presLayoutVars>
          <dgm:bulletEnabled val="1"/>
        </dgm:presLayoutVars>
      </dgm:prSet>
      <dgm:spPr/>
    </dgm:pt>
    <dgm:pt modelId="{47D0C77E-C615-4196-8315-F5B20049EB59}" type="pres">
      <dgm:prSet presAssocID="{33D7ACD9-2D48-4321-852E-80D6E4239D46}" presName="sibTrans" presStyleCnt="0"/>
      <dgm:spPr/>
    </dgm:pt>
    <dgm:pt modelId="{BE33BF74-DE55-479B-80A4-0D234875EE58}" type="pres">
      <dgm:prSet presAssocID="{3BC8BDAB-4581-4DCB-92EF-7AAB6D93E647}" presName="node" presStyleLbl="node1" presStyleIdx="5" presStyleCnt="10">
        <dgm:presLayoutVars>
          <dgm:bulletEnabled val="1"/>
        </dgm:presLayoutVars>
      </dgm:prSet>
      <dgm:spPr/>
    </dgm:pt>
    <dgm:pt modelId="{0DAAFD85-D225-49F7-BACC-034E6410940E}" type="pres">
      <dgm:prSet presAssocID="{936B2794-BD65-43C0-92B9-ADF186C5128A}" presName="sibTrans" presStyleCnt="0"/>
      <dgm:spPr/>
    </dgm:pt>
    <dgm:pt modelId="{EFA49025-9BD1-4573-8788-1B9235C355DF}" type="pres">
      <dgm:prSet presAssocID="{BD0E727F-5D2D-4202-8AE8-4F9F23C73622}" presName="node" presStyleLbl="node1" presStyleIdx="6" presStyleCnt="10" custLinFactNeighborY="734">
        <dgm:presLayoutVars>
          <dgm:bulletEnabled val="1"/>
        </dgm:presLayoutVars>
      </dgm:prSet>
      <dgm:spPr/>
    </dgm:pt>
    <dgm:pt modelId="{BEA67CC6-781C-4BDE-805C-09F590204652}" type="pres">
      <dgm:prSet presAssocID="{B4228204-FEB5-428A-A200-756C887E47CF}" presName="sibTrans" presStyleCnt="0"/>
      <dgm:spPr/>
    </dgm:pt>
    <dgm:pt modelId="{B03450D4-CA99-4402-A25E-029BFAF610D3}" type="pres">
      <dgm:prSet presAssocID="{A0BFA49A-590B-451F-A0AC-849201A2D396}" presName="node" presStyleLbl="node1" presStyleIdx="7" presStyleCnt="10">
        <dgm:presLayoutVars>
          <dgm:bulletEnabled val="1"/>
        </dgm:presLayoutVars>
      </dgm:prSet>
      <dgm:spPr/>
    </dgm:pt>
    <dgm:pt modelId="{E8230C76-7FAC-4B3A-83B9-E0113DC5EB32}" type="pres">
      <dgm:prSet presAssocID="{1511398E-73E7-4FD2-907B-AE531C366C63}" presName="sibTrans" presStyleCnt="0"/>
      <dgm:spPr/>
    </dgm:pt>
    <dgm:pt modelId="{5B7AE229-0A5B-4458-9654-11CF5D5E0E03}" type="pres">
      <dgm:prSet presAssocID="{9C316B7D-703D-4334-A31D-18F968D90E47}" presName="node" presStyleLbl="node1" presStyleIdx="8" presStyleCnt="10">
        <dgm:presLayoutVars>
          <dgm:bulletEnabled val="1"/>
        </dgm:presLayoutVars>
      </dgm:prSet>
      <dgm:spPr/>
    </dgm:pt>
    <dgm:pt modelId="{547CF07F-7DB7-4ABA-A5FD-A9CD36774D2C}" type="pres">
      <dgm:prSet presAssocID="{BAB48911-32D5-45AF-832A-57544D2577D4}" presName="sibTrans" presStyleCnt="0"/>
      <dgm:spPr/>
    </dgm:pt>
    <dgm:pt modelId="{67DD231B-C208-4B77-8BB4-3686FC05CD57}" type="pres">
      <dgm:prSet presAssocID="{D548C9F4-842E-4678-B1C9-4C8F0340273A}" presName="node" presStyleLbl="node1" presStyleIdx="9" presStyleCnt="10">
        <dgm:presLayoutVars>
          <dgm:bulletEnabled val="1"/>
        </dgm:presLayoutVars>
      </dgm:prSet>
      <dgm:spPr/>
    </dgm:pt>
  </dgm:ptLst>
  <dgm:cxnLst>
    <dgm:cxn modelId="{CF113904-E4F2-4ACC-A0D2-37595CF2BE9E}" type="presOf" srcId="{452828C4-4024-443B-9E27-27062498951D}" destId="{45B08BE9-19ED-4B76-9100-9EEC69D2059E}" srcOrd="0" destOrd="0" presId="urn:microsoft.com/office/officeart/2005/8/layout/default"/>
    <dgm:cxn modelId="{907A0F14-04BC-4CB0-924F-DDEBBFF5766D}" type="presOf" srcId="{DE7F9404-B880-4E28-893A-94FE6858F5E2}" destId="{23AB170F-22CC-4BEA-A29F-C258512B1660}" srcOrd="0" destOrd="0" presId="urn:microsoft.com/office/officeart/2005/8/layout/default"/>
    <dgm:cxn modelId="{DD65FC19-DEBB-4F0B-A698-8987EA71A98B}" type="presOf" srcId="{F4E4E031-1CFC-431F-87E0-F15277D7C3EC}" destId="{DEC89DA0-013B-48A4-91F1-17B9D84CF00D}" srcOrd="0" destOrd="0" presId="urn:microsoft.com/office/officeart/2005/8/layout/default"/>
    <dgm:cxn modelId="{1951212D-B3D4-43DC-A0C1-DFA5CA8967BA}" type="presOf" srcId="{1A6652E2-9125-447B-A6BA-2814D90E7064}" destId="{7511B4C4-A1A6-4D59-BD01-F05C75807DD9}" srcOrd="0" destOrd="0" presId="urn:microsoft.com/office/officeart/2005/8/layout/default"/>
    <dgm:cxn modelId="{45CBF32D-CD9C-4B7D-922F-B79FB3233FCD}" type="presOf" srcId="{5812EC8A-0E45-4FB1-A2E0-BB659F326503}" destId="{1F3646DB-29A2-45AC-932D-72FB6E5E51D6}" srcOrd="0" destOrd="0" presId="urn:microsoft.com/office/officeart/2005/8/layout/default"/>
    <dgm:cxn modelId="{BD200735-7E2C-4EE0-BBFF-DCBBAC34DD0A}" type="presOf" srcId="{BD0E727F-5D2D-4202-8AE8-4F9F23C73622}" destId="{EFA49025-9BD1-4573-8788-1B9235C355DF}" srcOrd="0" destOrd="0" presId="urn:microsoft.com/office/officeart/2005/8/layout/default"/>
    <dgm:cxn modelId="{2A94C53A-5D01-490B-A140-F0C80521610F}" type="presOf" srcId="{A75660FF-1DD6-49E3-8943-D5FD06D70978}" destId="{BFDA95A5-83E7-4F03-82BA-E3C2C75E1FF7}" srcOrd="0" destOrd="0" presId="urn:microsoft.com/office/officeart/2005/8/layout/default"/>
    <dgm:cxn modelId="{ACA7A33D-BE72-4ACD-9EC2-CF4EE595AE0C}" type="presOf" srcId="{D548C9F4-842E-4678-B1C9-4C8F0340273A}" destId="{67DD231B-C208-4B77-8BB4-3686FC05CD57}" srcOrd="0" destOrd="0" presId="urn:microsoft.com/office/officeart/2005/8/layout/default"/>
    <dgm:cxn modelId="{31BC463F-99F4-4A81-BEEF-E700ADB476FF}" srcId="{A75660FF-1DD6-49E3-8943-D5FD06D70978}" destId="{1A6652E2-9125-447B-A6BA-2814D90E7064}" srcOrd="4" destOrd="0" parTransId="{74C847FC-66F6-4CB5-B5F5-5711C11D0863}" sibTransId="{33D7ACD9-2D48-4321-852E-80D6E4239D46}"/>
    <dgm:cxn modelId="{2EBAD46D-527E-4B77-B17B-597893F6E72B}" srcId="{A75660FF-1DD6-49E3-8943-D5FD06D70978}" destId="{F4E4E031-1CFC-431F-87E0-F15277D7C3EC}" srcOrd="0" destOrd="0" parTransId="{28552801-3558-4A08-91CE-B631E93F005D}" sibTransId="{21BC2995-6AE1-4F0F-9B53-3F0DD685D3BD}"/>
    <dgm:cxn modelId="{12AC5877-73CA-44B2-AF19-6BD9157DF049}" type="presOf" srcId="{3BC8BDAB-4581-4DCB-92EF-7AAB6D93E647}" destId="{BE33BF74-DE55-479B-80A4-0D234875EE58}" srcOrd="0" destOrd="0" presId="urn:microsoft.com/office/officeart/2005/8/layout/default"/>
    <dgm:cxn modelId="{85720E78-E52A-4B25-8D7D-D2C5F777837E}" srcId="{A75660FF-1DD6-49E3-8943-D5FD06D70978}" destId="{BD0E727F-5D2D-4202-8AE8-4F9F23C73622}" srcOrd="6" destOrd="0" parTransId="{A47A112A-33DF-4C64-9B7A-5FEBDD6265FC}" sibTransId="{B4228204-FEB5-428A-A200-756C887E47CF}"/>
    <dgm:cxn modelId="{462F9281-BA62-42B0-B999-4E8CFDA4D161}" srcId="{A75660FF-1DD6-49E3-8943-D5FD06D70978}" destId="{A0BFA49A-590B-451F-A0AC-849201A2D396}" srcOrd="7" destOrd="0" parTransId="{9CD82CE0-4032-4F92-A048-4EBBB5731580}" sibTransId="{1511398E-73E7-4FD2-907B-AE531C366C63}"/>
    <dgm:cxn modelId="{B78112A7-A585-43C2-BB8D-81392EC0110B}" srcId="{A75660FF-1DD6-49E3-8943-D5FD06D70978}" destId="{5812EC8A-0E45-4FB1-A2E0-BB659F326503}" srcOrd="3" destOrd="0" parTransId="{2D14B4B6-B190-4A88-B185-BFFC51D51376}" sibTransId="{BAB22AAB-6A5D-44CF-BF7E-C40891481DC0}"/>
    <dgm:cxn modelId="{DE2BEBA9-A112-4A65-B804-84071D832B84}" srcId="{A75660FF-1DD6-49E3-8943-D5FD06D70978}" destId="{9C316B7D-703D-4334-A31D-18F968D90E47}" srcOrd="8" destOrd="0" parTransId="{DA3A3B6B-5FB8-4B17-87D6-225A36F4859D}" sibTransId="{BAB48911-32D5-45AF-832A-57544D2577D4}"/>
    <dgm:cxn modelId="{D822E6C1-35DE-4717-8174-DFBB7DFC8688}" srcId="{A75660FF-1DD6-49E3-8943-D5FD06D70978}" destId="{DE7F9404-B880-4E28-893A-94FE6858F5E2}" srcOrd="1" destOrd="0" parTransId="{7EDE2776-4C27-43C6-85C9-AB97F2D34FA3}" sibTransId="{EAB4B024-4EF5-4CD4-BD62-8E0721A93D15}"/>
    <dgm:cxn modelId="{CFACDFC4-B902-421B-B751-ACC73DF5EBDB}" type="presOf" srcId="{A0BFA49A-590B-451F-A0AC-849201A2D396}" destId="{B03450D4-CA99-4402-A25E-029BFAF610D3}" srcOrd="0" destOrd="0" presId="urn:microsoft.com/office/officeart/2005/8/layout/default"/>
    <dgm:cxn modelId="{A25A47CB-A5CB-4A40-AED4-2A1D0E3AC558}" type="presOf" srcId="{9C316B7D-703D-4334-A31D-18F968D90E47}" destId="{5B7AE229-0A5B-4458-9654-11CF5D5E0E03}" srcOrd="0" destOrd="0" presId="urn:microsoft.com/office/officeart/2005/8/layout/default"/>
    <dgm:cxn modelId="{884FDAE0-6824-4D7C-96CF-302F4F35C78D}" srcId="{A75660FF-1DD6-49E3-8943-D5FD06D70978}" destId="{452828C4-4024-443B-9E27-27062498951D}" srcOrd="2" destOrd="0" parTransId="{D3429890-A420-4F15-A2D9-779E5455FD1D}" sibTransId="{97046FE1-9159-4E55-851E-99A791D0F1DD}"/>
    <dgm:cxn modelId="{A307EBE1-A8A5-4C3A-953A-4FE9D6829185}" srcId="{A75660FF-1DD6-49E3-8943-D5FD06D70978}" destId="{3BC8BDAB-4581-4DCB-92EF-7AAB6D93E647}" srcOrd="5" destOrd="0" parTransId="{4A492F8E-9767-4F6F-8380-C176C5A301AC}" sibTransId="{936B2794-BD65-43C0-92B9-ADF186C5128A}"/>
    <dgm:cxn modelId="{A89393E6-034E-4B6B-8B2C-E792B74D4A1A}" srcId="{A75660FF-1DD6-49E3-8943-D5FD06D70978}" destId="{D548C9F4-842E-4678-B1C9-4C8F0340273A}" srcOrd="9" destOrd="0" parTransId="{6835DB73-8C89-4537-8D0A-BB8302F19394}" sibTransId="{8AC444B6-5AF2-4113-B704-124C947F3C1B}"/>
    <dgm:cxn modelId="{E0E5C221-268F-4E98-8C7F-17E2C20A99D4}" type="presParOf" srcId="{BFDA95A5-83E7-4F03-82BA-E3C2C75E1FF7}" destId="{DEC89DA0-013B-48A4-91F1-17B9D84CF00D}" srcOrd="0" destOrd="0" presId="urn:microsoft.com/office/officeart/2005/8/layout/default"/>
    <dgm:cxn modelId="{563211E7-9334-4C09-99B5-7FAABBA984B4}" type="presParOf" srcId="{BFDA95A5-83E7-4F03-82BA-E3C2C75E1FF7}" destId="{D236D9B2-3235-40D1-8ACC-9A8F7B36CB7A}" srcOrd="1" destOrd="0" presId="urn:microsoft.com/office/officeart/2005/8/layout/default"/>
    <dgm:cxn modelId="{3E0AE700-0406-4091-AB1A-F4B070FFA547}" type="presParOf" srcId="{BFDA95A5-83E7-4F03-82BA-E3C2C75E1FF7}" destId="{23AB170F-22CC-4BEA-A29F-C258512B1660}" srcOrd="2" destOrd="0" presId="urn:microsoft.com/office/officeart/2005/8/layout/default"/>
    <dgm:cxn modelId="{0948D521-D389-4E0D-97E7-F224DFAF56FA}" type="presParOf" srcId="{BFDA95A5-83E7-4F03-82BA-E3C2C75E1FF7}" destId="{A404955C-82FC-4626-9B8A-1395A39734EB}" srcOrd="3" destOrd="0" presId="urn:microsoft.com/office/officeart/2005/8/layout/default"/>
    <dgm:cxn modelId="{85C0E7A8-BAE1-44B4-9C51-B343B7CF5258}" type="presParOf" srcId="{BFDA95A5-83E7-4F03-82BA-E3C2C75E1FF7}" destId="{45B08BE9-19ED-4B76-9100-9EEC69D2059E}" srcOrd="4" destOrd="0" presId="urn:microsoft.com/office/officeart/2005/8/layout/default"/>
    <dgm:cxn modelId="{C09A020C-44FE-443A-89FD-B39DCBA5F53D}" type="presParOf" srcId="{BFDA95A5-83E7-4F03-82BA-E3C2C75E1FF7}" destId="{2105E135-945C-4B40-A701-C267EF5EEDF5}" srcOrd="5" destOrd="0" presId="urn:microsoft.com/office/officeart/2005/8/layout/default"/>
    <dgm:cxn modelId="{C767A059-26FD-4F4F-9C38-DD9DEA28E810}" type="presParOf" srcId="{BFDA95A5-83E7-4F03-82BA-E3C2C75E1FF7}" destId="{1F3646DB-29A2-45AC-932D-72FB6E5E51D6}" srcOrd="6" destOrd="0" presId="urn:microsoft.com/office/officeart/2005/8/layout/default"/>
    <dgm:cxn modelId="{70261677-63E5-40B3-B487-5C2948EC6343}" type="presParOf" srcId="{BFDA95A5-83E7-4F03-82BA-E3C2C75E1FF7}" destId="{0D387A47-B2E7-461A-9D83-B6D4D9F66B1D}" srcOrd="7" destOrd="0" presId="urn:microsoft.com/office/officeart/2005/8/layout/default"/>
    <dgm:cxn modelId="{6C8C38CC-594F-4B57-8345-C575BA7F6F6B}" type="presParOf" srcId="{BFDA95A5-83E7-4F03-82BA-E3C2C75E1FF7}" destId="{7511B4C4-A1A6-4D59-BD01-F05C75807DD9}" srcOrd="8" destOrd="0" presId="urn:microsoft.com/office/officeart/2005/8/layout/default"/>
    <dgm:cxn modelId="{6309AF26-958A-4C42-8460-1581788E3253}" type="presParOf" srcId="{BFDA95A5-83E7-4F03-82BA-E3C2C75E1FF7}" destId="{47D0C77E-C615-4196-8315-F5B20049EB59}" srcOrd="9" destOrd="0" presId="urn:microsoft.com/office/officeart/2005/8/layout/default"/>
    <dgm:cxn modelId="{7FFADDF7-F845-4ADE-8E61-B7C3663AD0BF}" type="presParOf" srcId="{BFDA95A5-83E7-4F03-82BA-E3C2C75E1FF7}" destId="{BE33BF74-DE55-479B-80A4-0D234875EE58}" srcOrd="10" destOrd="0" presId="urn:microsoft.com/office/officeart/2005/8/layout/default"/>
    <dgm:cxn modelId="{ADA41B32-62A1-4DFE-93E4-8BF9B9182B4D}" type="presParOf" srcId="{BFDA95A5-83E7-4F03-82BA-E3C2C75E1FF7}" destId="{0DAAFD85-D225-49F7-BACC-034E6410940E}" srcOrd="11" destOrd="0" presId="urn:microsoft.com/office/officeart/2005/8/layout/default"/>
    <dgm:cxn modelId="{394E14BD-ABA3-467B-8084-AEDECFF7D1C7}" type="presParOf" srcId="{BFDA95A5-83E7-4F03-82BA-E3C2C75E1FF7}" destId="{EFA49025-9BD1-4573-8788-1B9235C355DF}" srcOrd="12" destOrd="0" presId="urn:microsoft.com/office/officeart/2005/8/layout/default"/>
    <dgm:cxn modelId="{9E11ED58-8F5B-48B1-815E-8E6C0D1313D8}" type="presParOf" srcId="{BFDA95A5-83E7-4F03-82BA-E3C2C75E1FF7}" destId="{BEA67CC6-781C-4BDE-805C-09F590204652}" srcOrd="13" destOrd="0" presId="urn:microsoft.com/office/officeart/2005/8/layout/default"/>
    <dgm:cxn modelId="{44249E9F-863B-4F48-9AAF-A4D7B3209902}" type="presParOf" srcId="{BFDA95A5-83E7-4F03-82BA-E3C2C75E1FF7}" destId="{B03450D4-CA99-4402-A25E-029BFAF610D3}" srcOrd="14" destOrd="0" presId="urn:microsoft.com/office/officeart/2005/8/layout/default"/>
    <dgm:cxn modelId="{E6DAE655-C8D6-454C-AEB7-E0E79D765BD1}" type="presParOf" srcId="{BFDA95A5-83E7-4F03-82BA-E3C2C75E1FF7}" destId="{E8230C76-7FAC-4B3A-83B9-E0113DC5EB32}" srcOrd="15" destOrd="0" presId="urn:microsoft.com/office/officeart/2005/8/layout/default"/>
    <dgm:cxn modelId="{D9E1CE09-366A-4A5B-89EB-BA0D787846E7}" type="presParOf" srcId="{BFDA95A5-83E7-4F03-82BA-E3C2C75E1FF7}" destId="{5B7AE229-0A5B-4458-9654-11CF5D5E0E03}" srcOrd="16" destOrd="0" presId="urn:microsoft.com/office/officeart/2005/8/layout/default"/>
    <dgm:cxn modelId="{1A72B5DC-6932-4C4E-8899-8247879DE538}" type="presParOf" srcId="{BFDA95A5-83E7-4F03-82BA-E3C2C75E1FF7}" destId="{547CF07F-7DB7-4ABA-A5FD-A9CD36774D2C}" srcOrd="17" destOrd="0" presId="urn:microsoft.com/office/officeart/2005/8/layout/default"/>
    <dgm:cxn modelId="{06E72C96-8903-499A-9E4A-4BB162286CEB}" type="presParOf" srcId="{BFDA95A5-83E7-4F03-82BA-E3C2C75E1FF7}" destId="{67DD231B-C208-4B77-8BB4-3686FC05CD57}"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89DA0-013B-48A4-91F1-17B9D84CF00D}">
      <dsp:nvSpPr>
        <dsp:cNvPr id="0" name=""/>
        <dsp:cNvSpPr/>
      </dsp:nvSpPr>
      <dsp:spPr>
        <a:xfrm>
          <a:off x="3952" y="740295"/>
          <a:ext cx="2140029" cy="12840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Accounting</a:t>
          </a:r>
        </a:p>
      </dsp:txBody>
      <dsp:txXfrm>
        <a:off x="3952" y="740295"/>
        <a:ext cx="2140029" cy="1284017"/>
      </dsp:txXfrm>
    </dsp:sp>
    <dsp:sp modelId="{23AB170F-22CC-4BEA-A29F-C258512B1660}">
      <dsp:nvSpPr>
        <dsp:cNvPr id="0" name=""/>
        <dsp:cNvSpPr/>
      </dsp:nvSpPr>
      <dsp:spPr>
        <a:xfrm>
          <a:off x="2357984" y="740295"/>
          <a:ext cx="2140029" cy="12840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Biology</a:t>
          </a:r>
          <a:endParaRPr lang="en-US" sz="1500" kern="1200" dirty="0"/>
        </a:p>
      </dsp:txBody>
      <dsp:txXfrm>
        <a:off x="2357984" y="740295"/>
        <a:ext cx="2140029" cy="1284017"/>
      </dsp:txXfrm>
    </dsp:sp>
    <dsp:sp modelId="{45B08BE9-19ED-4B76-9100-9EEC69D2059E}">
      <dsp:nvSpPr>
        <dsp:cNvPr id="0" name=""/>
        <dsp:cNvSpPr/>
      </dsp:nvSpPr>
      <dsp:spPr>
        <a:xfrm>
          <a:off x="4712016" y="740295"/>
          <a:ext cx="2140029" cy="12840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Business Administration</a:t>
          </a:r>
        </a:p>
      </dsp:txBody>
      <dsp:txXfrm>
        <a:off x="4712016" y="740295"/>
        <a:ext cx="2140029" cy="1284017"/>
      </dsp:txXfrm>
    </dsp:sp>
    <dsp:sp modelId="{1F3646DB-29A2-45AC-932D-72FB6E5E51D6}">
      <dsp:nvSpPr>
        <dsp:cNvPr id="0" name=""/>
        <dsp:cNvSpPr/>
      </dsp:nvSpPr>
      <dsp:spPr>
        <a:xfrm>
          <a:off x="7066049" y="740295"/>
          <a:ext cx="2140029" cy="12840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prstClr val="white"/>
            </a:solidFill>
            <a:latin typeface="Calibri" panose="020F0502020204030204"/>
            <a:ea typeface="+mn-ea"/>
            <a:cs typeface="+mn-cs"/>
          </a:endParaRPr>
        </a:p>
        <a:p>
          <a:pPr marL="0" lvl="0" indent="0" algn="ctr"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     </a:t>
          </a:r>
        </a:p>
        <a:p>
          <a:pPr marL="0" lvl="0" indent="0" algn="ctr" defTabSz="1066800">
            <a:lnSpc>
              <a:spcPct val="90000"/>
            </a:lnSpc>
            <a:spcBef>
              <a:spcPct val="0"/>
            </a:spcBef>
            <a:spcAft>
              <a:spcPct val="35000"/>
            </a:spcAft>
            <a:buNone/>
          </a:pPr>
          <a:endParaRPr lang="en-US" sz="2400" kern="1200" dirty="0">
            <a:solidFill>
              <a:prstClr val="white"/>
            </a:solidFill>
            <a:latin typeface="Calibri" panose="020F0502020204030204"/>
            <a:ea typeface="+mn-ea"/>
            <a:cs typeface="+mn-cs"/>
          </a:endParaRPr>
        </a:p>
        <a:p>
          <a:pPr marL="0" lvl="0" indent="0" algn="ctr"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Business Analytics</a:t>
          </a:r>
          <a:r>
            <a:rPr lang="en-US" sz="2000" kern="1200" dirty="0"/>
            <a:t>					</a:t>
          </a:r>
        </a:p>
      </dsp:txBody>
      <dsp:txXfrm>
        <a:off x="7066049" y="740295"/>
        <a:ext cx="2140029" cy="1284017"/>
      </dsp:txXfrm>
    </dsp:sp>
    <dsp:sp modelId="{7511B4C4-A1A6-4D59-BD01-F05C75807DD9}">
      <dsp:nvSpPr>
        <dsp:cNvPr id="0" name=""/>
        <dsp:cNvSpPr/>
      </dsp:nvSpPr>
      <dsp:spPr>
        <a:xfrm>
          <a:off x="9420081" y="740295"/>
          <a:ext cx="2140029" cy="12840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kern="1200" dirty="0"/>
            <a:t>     </a:t>
          </a:r>
        </a:p>
        <a:p>
          <a:pPr marL="0" lvl="0" indent="0" algn="ctr" defTabSz="800100">
            <a:lnSpc>
              <a:spcPct val="150000"/>
            </a:lnSpc>
            <a:spcBef>
              <a:spcPct val="0"/>
            </a:spcBef>
            <a:spcAft>
              <a:spcPct val="35000"/>
            </a:spcAft>
            <a:buNone/>
          </a:pPr>
          <a:r>
            <a:rPr lang="en-US" sz="2800" kern="1200" dirty="0"/>
            <a:t>Chemistry</a:t>
          </a:r>
          <a:r>
            <a:rPr lang="en-US" sz="1800" kern="1200" dirty="0"/>
            <a:t>					</a:t>
          </a:r>
        </a:p>
      </dsp:txBody>
      <dsp:txXfrm>
        <a:off x="9420081" y="740295"/>
        <a:ext cx="2140029" cy="1284017"/>
      </dsp:txXfrm>
    </dsp:sp>
    <dsp:sp modelId="{BE33BF74-DE55-479B-80A4-0D234875EE58}">
      <dsp:nvSpPr>
        <dsp:cNvPr id="0" name=""/>
        <dsp:cNvSpPr/>
      </dsp:nvSpPr>
      <dsp:spPr>
        <a:xfrm>
          <a:off x="3952" y="2238316"/>
          <a:ext cx="2140029" cy="12840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Communication Disorders</a:t>
          </a:r>
        </a:p>
      </dsp:txBody>
      <dsp:txXfrm>
        <a:off x="3952" y="2238316"/>
        <a:ext cx="2140029" cy="1284017"/>
      </dsp:txXfrm>
    </dsp:sp>
    <dsp:sp modelId="{EFA49025-9BD1-4573-8788-1B9235C355DF}">
      <dsp:nvSpPr>
        <dsp:cNvPr id="0" name=""/>
        <dsp:cNvSpPr/>
      </dsp:nvSpPr>
      <dsp:spPr>
        <a:xfrm>
          <a:off x="2357984" y="2247741"/>
          <a:ext cx="2140029" cy="12840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endParaRPr lang="en-US" sz="2400" kern="1200" dirty="0"/>
        </a:p>
        <a:p>
          <a:pPr marL="0" lvl="0" indent="0" algn="ctr" defTabSz="1066800">
            <a:lnSpc>
              <a:spcPct val="100000"/>
            </a:lnSpc>
            <a:spcBef>
              <a:spcPct val="0"/>
            </a:spcBef>
            <a:spcAft>
              <a:spcPct val="35000"/>
            </a:spcAft>
            <a:buNone/>
          </a:pPr>
          <a:r>
            <a:rPr lang="en-US" sz="2400" kern="1200" dirty="0"/>
            <a:t>Health Informatics</a:t>
          </a:r>
          <a:r>
            <a:rPr lang="en-US" sz="2200" kern="1200" dirty="0"/>
            <a:t>	</a:t>
          </a:r>
        </a:p>
      </dsp:txBody>
      <dsp:txXfrm>
        <a:off x="2357984" y="2247741"/>
        <a:ext cx="2140029" cy="1284017"/>
      </dsp:txXfrm>
    </dsp:sp>
    <dsp:sp modelId="{B03450D4-CA99-4402-A25E-029BFAF610D3}">
      <dsp:nvSpPr>
        <dsp:cNvPr id="0" name=""/>
        <dsp:cNvSpPr/>
      </dsp:nvSpPr>
      <dsp:spPr>
        <a:xfrm>
          <a:off x="4712016" y="2238316"/>
          <a:ext cx="2140029" cy="12840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Human Resources</a:t>
          </a:r>
        </a:p>
      </dsp:txBody>
      <dsp:txXfrm>
        <a:off x="4712016" y="2238316"/>
        <a:ext cx="2140029" cy="1284017"/>
      </dsp:txXfrm>
    </dsp:sp>
    <dsp:sp modelId="{5B7AE229-0A5B-4458-9654-11CF5D5E0E03}">
      <dsp:nvSpPr>
        <dsp:cNvPr id="0" name=""/>
        <dsp:cNvSpPr/>
      </dsp:nvSpPr>
      <dsp:spPr>
        <a:xfrm>
          <a:off x="7066049" y="2238316"/>
          <a:ext cx="2140029" cy="12840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endParaRPr lang="en-US" sz="2400" kern="1200" dirty="0"/>
        </a:p>
        <a:p>
          <a:pPr marL="0" lvl="0" indent="0" algn="ctr" defTabSz="1066800">
            <a:lnSpc>
              <a:spcPct val="100000"/>
            </a:lnSpc>
            <a:spcBef>
              <a:spcPct val="0"/>
            </a:spcBef>
            <a:spcAft>
              <a:spcPct val="35000"/>
            </a:spcAft>
            <a:buNone/>
          </a:pPr>
          <a:endParaRPr lang="en-US" sz="2400" kern="1200" dirty="0"/>
        </a:p>
        <a:p>
          <a:pPr marL="0" lvl="0" indent="0" algn="ctr" defTabSz="1066800">
            <a:lnSpc>
              <a:spcPct val="100000"/>
            </a:lnSpc>
            <a:spcBef>
              <a:spcPct val="0"/>
            </a:spcBef>
            <a:spcAft>
              <a:spcPct val="35000"/>
            </a:spcAft>
            <a:buNone/>
          </a:pPr>
          <a:r>
            <a:rPr lang="en-US" sz="2400" kern="1200" dirty="0"/>
            <a:t>Occupational Therapy	</a:t>
          </a:r>
          <a:r>
            <a:rPr lang="en-US" sz="2200" kern="1200" dirty="0"/>
            <a:t>			</a:t>
          </a:r>
        </a:p>
      </dsp:txBody>
      <dsp:txXfrm>
        <a:off x="7066049" y="2238316"/>
        <a:ext cx="2140029" cy="1284017"/>
      </dsp:txXfrm>
    </dsp:sp>
    <dsp:sp modelId="{67DD231B-C208-4B77-8BB4-3686FC05CD57}">
      <dsp:nvSpPr>
        <dsp:cNvPr id="0" name=""/>
        <dsp:cNvSpPr/>
      </dsp:nvSpPr>
      <dsp:spPr>
        <a:xfrm>
          <a:off x="9420081" y="2238316"/>
          <a:ext cx="2140029" cy="12840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t>Physical Therapy</a:t>
          </a:r>
          <a:r>
            <a:rPr lang="en-US" sz="2200" kern="1200" dirty="0"/>
            <a:t>			</a:t>
          </a:r>
        </a:p>
      </dsp:txBody>
      <dsp:txXfrm>
        <a:off x="9420081" y="2238316"/>
        <a:ext cx="2140029" cy="128401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D43F4-E375-AC4B-93FC-B717B9678ACC}" type="datetimeFigureOut">
              <a:rPr lang="en-US" smtClean="0"/>
              <a:t>2/28/2026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F1A5F-24C3-C948-B849-66259A8FDC1B}" type="slidenum">
              <a:rPr lang="en-US" smtClean="0"/>
              <a:t>‹#›</a:t>
            </a:fld>
            <a:endParaRPr lang="en-US"/>
          </a:p>
        </p:txBody>
      </p:sp>
    </p:spTree>
    <p:extLst>
      <p:ext uri="{BB962C8B-B14F-4D97-AF65-F5344CB8AC3E}">
        <p14:creationId xmlns:p14="http://schemas.microsoft.com/office/powerpoint/2010/main" val="129199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 High</a:t>
            </a:r>
          </a:p>
          <a:p>
            <a:r>
              <a:rPr lang="en-US" dirty="0"/>
              <a:t>Scholarship Universe</a:t>
            </a:r>
          </a:p>
          <a:p>
            <a:endParaRPr lang="en-US"/>
          </a:p>
        </p:txBody>
      </p:sp>
      <p:sp>
        <p:nvSpPr>
          <p:cNvPr id="4" name="Slide Number Placeholder 3"/>
          <p:cNvSpPr>
            <a:spLocks noGrp="1"/>
          </p:cNvSpPr>
          <p:nvPr>
            <p:ph type="sldNum" sz="quarter" idx="5"/>
          </p:nvPr>
        </p:nvSpPr>
        <p:spPr/>
        <p:txBody>
          <a:bodyPr/>
          <a:lstStyle/>
          <a:p>
            <a:fld id="{39EF1A5F-24C3-C948-B849-66259A8FDC1B}" type="slidenum">
              <a:rPr lang="en-US" smtClean="0"/>
              <a:t>1</a:t>
            </a:fld>
            <a:endParaRPr lang="en-US"/>
          </a:p>
        </p:txBody>
      </p:sp>
    </p:spTree>
    <p:extLst>
      <p:ext uri="{BB962C8B-B14F-4D97-AF65-F5344CB8AC3E}">
        <p14:creationId xmlns:p14="http://schemas.microsoft.com/office/powerpoint/2010/main" val="367825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F1A5F-24C3-C948-B849-66259A8FDC1B}" type="slidenum">
              <a:rPr lang="en-US" smtClean="0"/>
              <a:t>19</a:t>
            </a:fld>
            <a:endParaRPr lang="en-US"/>
          </a:p>
        </p:txBody>
      </p:sp>
    </p:spTree>
    <p:extLst>
      <p:ext uri="{BB962C8B-B14F-4D97-AF65-F5344CB8AC3E}">
        <p14:creationId xmlns:p14="http://schemas.microsoft.com/office/powerpoint/2010/main" val="1792786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Define difference between subsidized and unsubsidized loans</a:t>
            </a:r>
          </a:p>
          <a:p>
            <a:pPr marL="171450" indent="-171450">
              <a:buFont typeface="Arial" panose="020B0604020202020204" pitchFamily="34" charset="0"/>
              <a:buChar char="•"/>
            </a:pPr>
            <a:r>
              <a:rPr lang="en-US" dirty="0"/>
              <a:t>Mention there are annual loan limits (freshman year sub is $3.5K/sophomore year sub is $4.5K, </a:t>
            </a:r>
            <a:r>
              <a:rPr lang="en-US" dirty="0" err="1"/>
              <a:t>etc</a:t>
            </a:r>
            <a:r>
              <a:rPr lang="en-US" dirty="0"/>
              <a:t>)</a:t>
            </a:r>
          </a:p>
          <a:p>
            <a:pPr marL="171450" indent="-171450">
              <a:buFont typeface="Arial" panose="020B0604020202020204" pitchFamily="34" charset="0"/>
              <a:buChar char="•"/>
            </a:pPr>
            <a:r>
              <a:rPr lang="en-US" dirty="0"/>
              <a:t>Mention we offer plus loans but those are meant to bridge the gap, if a student is leaning toward one, please come talk to our office first or visit scholarship universe. Plus loans offer a higher interest rate, similar to a private loan.</a:t>
            </a:r>
          </a:p>
          <a:p>
            <a:endParaRPr lang="en-US" dirty="0"/>
          </a:p>
        </p:txBody>
      </p:sp>
      <p:sp>
        <p:nvSpPr>
          <p:cNvPr id="4" name="Slide Number Placeholder 3"/>
          <p:cNvSpPr>
            <a:spLocks noGrp="1"/>
          </p:cNvSpPr>
          <p:nvPr>
            <p:ph type="sldNum" sz="quarter" idx="5"/>
          </p:nvPr>
        </p:nvSpPr>
        <p:spPr/>
        <p:txBody>
          <a:bodyPr/>
          <a:lstStyle/>
          <a:p>
            <a:fld id="{39EF1A5F-24C3-C948-B849-66259A8FDC1B}" type="slidenum">
              <a:rPr lang="en-US" smtClean="0"/>
              <a:t>22</a:t>
            </a:fld>
            <a:endParaRPr lang="en-US"/>
          </a:p>
        </p:txBody>
      </p:sp>
    </p:spTree>
    <p:extLst>
      <p:ext uri="{BB962C8B-B14F-4D97-AF65-F5344CB8AC3E}">
        <p14:creationId xmlns:p14="http://schemas.microsoft.com/office/powerpoint/2010/main" val="3292228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Define difference between subsidized and unsubsidized loans</a:t>
            </a:r>
          </a:p>
          <a:p>
            <a:pPr marL="171450" indent="-171450">
              <a:buFont typeface="Arial" panose="020B0604020202020204" pitchFamily="34" charset="0"/>
              <a:buChar char="•"/>
            </a:pPr>
            <a:r>
              <a:rPr lang="en-US" dirty="0"/>
              <a:t>Mention there are annual loan limits (freshman year sub is $3.5K/sophomore year sub is $4.5K, </a:t>
            </a:r>
            <a:r>
              <a:rPr lang="en-US" dirty="0" err="1"/>
              <a:t>etc</a:t>
            </a:r>
            <a:r>
              <a:rPr lang="en-US" dirty="0"/>
              <a:t>)</a:t>
            </a:r>
          </a:p>
          <a:p>
            <a:pPr marL="171450" indent="-171450">
              <a:buFont typeface="Arial" panose="020B0604020202020204" pitchFamily="34" charset="0"/>
              <a:buChar char="•"/>
            </a:pPr>
            <a:r>
              <a:rPr lang="en-US" dirty="0"/>
              <a:t>Mention we offer plus loans but those are meant to bridge the gap, if a student is leaning toward one, please come talk to our office first or visit scholarship universe. Plus loans offer a higher interest rate, similar to a private loan.</a:t>
            </a:r>
          </a:p>
          <a:p>
            <a:endParaRPr lang="en-US" dirty="0"/>
          </a:p>
        </p:txBody>
      </p:sp>
      <p:sp>
        <p:nvSpPr>
          <p:cNvPr id="4" name="Slide Number Placeholder 3"/>
          <p:cNvSpPr>
            <a:spLocks noGrp="1"/>
          </p:cNvSpPr>
          <p:nvPr>
            <p:ph type="sldNum" sz="quarter" idx="5"/>
          </p:nvPr>
        </p:nvSpPr>
        <p:spPr/>
        <p:txBody>
          <a:bodyPr/>
          <a:lstStyle/>
          <a:p>
            <a:fld id="{39EF1A5F-24C3-C948-B849-66259A8FDC1B}" type="slidenum">
              <a:rPr lang="en-US" smtClean="0"/>
              <a:t>23</a:t>
            </a:fld>
            <a:endParaRPr lang="en-US"/>
          </a:p>
        </p:txBody>
      </p:sp>
    </p:spTree>
    <p:extLst>
      <p:ext uri="{BB962C8B-B14F-4D97-AF65-F5344CB8AC3E}">
        <p14:creationId xmlns:p14="http://schemas.microsoft.com/office/powerpoint/2010/main" val="4100938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FWS is a government allotment to work on campus up to the amount on their award letter</a:t>
            </a:r>
          </a:p>
          <a:p>
            <a:pPr marL="171450" indent="-171450">
              <a:buFont typeface="Arial" panose="020B0604020202020204" pitchFamily="34" charset="0"/>
              <a:buChar char="•"/>
            </a:pPr>
            <a:r>
              <a:rPr lang="en-US" dirty="0"/>
              <a:t>All jobs pay $15 an hour or more</a:t>
            </a:r>
          </a:p>
          <a:p>
            <a:pPr marL="171450" indent="-171450">
              <a:buFont typeface="Arial" panose="020B0604020202020204" pitchFamily="34" charset="0"/>
              <a:buChar char="•"/>
            </a:pPr>
            <a:r>
              <a:rPr lang="en-US" dirty="0"/>
              <a:t>These are typically assistant-type roles (answering phones, emails, </a:t>
            </a:r>
            <a:r>
              <a:rPr lang="en-US" dirty="0" err="1"/>
              <a:t>etc</a:t>
            </a:r>
            <a:r>
              <a:rPr lang="en-US" dirty="0"/>
              <a:t>)</a:t>
            </a:r>
          </a:p>
          <a:p>
            <a:pPr marL="628650" lvl="1" indent="-171450">
              <a:buFont typeface="Arial" panose="020B0604020202020204" pitchFamily="34" charset="0"/>
              <a:buChar char="•"/>
            </a:pPr>
            <a:r>
              <a:rPr lang="en-US" dirty="0"/>
              <a:t>I always mention during down-time they can typically get their HW done</a:t>
            </a:r>
          </a:p>
          <a:p>
            <a:pPr marL="171450" indent="-171450">
              <a:buFont typeface="Arial" panose="020B0604020202020204" pitchFamily="34" charset="0"/>
              <a:buChar char="•"/>
            </a:pPr>
            <a:r>
              <a:rPr lang="en-US" dirty="0"/>
              <a:t>Gain work experience and get to explore different areas within the university</a:t>
            </a:r>
          </a:p>
          <a:p>
            <a:pPr marL="171450" indent="-171450">
              <a:buFont typeface="Arial" panose="020B0604020202020204" pitchFamily="34" charset="0"/>
              <a:buChar char="•"/>
            </a:pPr>
            <a:r>
              <a:rPr lang="en-US" dirty="0"/>
              <a:t>Talk about that’s how you got your job here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39EF1A5F-24C3-C948-B849-66259A8FDC1B}" type="slidenum">
              <a:rPr lang="en-US" smtClean="0"/>
              <a:t>24</a:t>
            </a:fld>
            <a:endParaRPr lang="en-US"/>
          </a:p>
        </p:txBody>
      </p:sp>
    </p:spTree>
    <p:extLst>
      <p:ext uri="{BB962C8B-B14F-4D97-AF65-F5344CB8AC3E}">
        <p14:creationId xmlns:p14="http://schemas.microsoft.com/office/powerpoint/2010/main" val="960399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F1A5F-24C3-C948-B849-66259A8FDC1B}" type="slidenum">
              <a:rPr lang="en-US" smtClean="0"/>
              <a:t>31</a:t>
            </a:fld>
            <a:endParaRPr lang="en-US"/>
          </a:p>
        </p:txBody>
      </p:sp>
    </p:spTree>
    <p:extLst>
      <p:ext uri="{BB962C8B-B14F-4D97-AF65-F5344CB8AC3E}">
        <p14:creationId xmlns:p14="http://schemas.microsoft.com/office/powerpoint/2010/main" val="443889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2B960F-FA3E-894B-9580-97544D1DC68C}" type="datetimeFigureOut">
              <a:rPr lang="en-US" smtClean="0"/>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407B8-2125-3A40-88A6-3DA1AC0AD02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860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2B960F-FA3E-894B-9580-97544D1DC68C}" type="datetimeFigureOut">
              <a:rPr lang="en-US" smtClean="0"/>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407B8-2125-3A40-88A6-3DA1AC0AD02F}" type="slidenum">
              <a:rPr lang="en-US" smtClean="0"/>
              <a:t>‹#›</a:t>
            </a:fld>
            <a:endParaRPr lang="en-US"/>
          </a:p>
        </p:txBody>
      </p:sp>
    </p:spTree>
    <p:extLst>
      <p:ext uri="{BB962C8B-B14F-4D97-AF65-F5344CB8AC3E}">
        <p14:creationId xmlns:p14="http://schemas.microsoft.com/office/powerpoint/2010/main" val="838953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2B960F-FA3E-894B-9580-97544D1DC68C}" type="datetimeFigureOut">
              <a:rPr lang="en-US" smtClean="0"/>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407B8-2125-3A40-88A6-3DA1AC0AD02F}" type="slidenum">
              <a:rPr lang="en-US" smtClean="0"/>
              <a:t>‹#›</a:t>
            </a:fld>
            <a:endParaRPr lang="en-US"/>
          </a:p>
        </p:txBody>
      </p:sp>
    </p:spTree>
    <p:extLst>
      <p:ext uri="{BB962C8B-B14F-4D97-AF65-F5344CB8AC3E}">
        <p14:creationId xmlns:p14="http://schemas.microsoft.com/office/powerpoint/2010/main" val="124244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2B960F-FA3E-894B-9580-97544D1DC68C}" type="datetimeFigureOut">
              <a:rPr lang="en-US" smtClean="0"/>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407B8-2125-3A40-88A6-3DA1AC0AD02F}" type="slidenum">
              <a:rPr lang="en-US" smtClean="0"/>
              <a:t>‹#›</a:t>
            </a:fld>
            <a:endParaRPr lang="en-US"/>
          </a:p>
        </p:txBody>
      </p:sp>
    </p:spTree>
    <p:extLst>
      <p:ext uri="{BB962C8B-B14F-4D97-AF65-F5344CB8AC3E}">
        <p14:creationId xmlns:p14="http://schemas.microsoft.com/office/powerpoint/2010/main" val="325932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2B960F-FA3E-894B-9580-97544D1DC68C}" type="datetimeFigureOut">
              <a:rPr lang="en-US" smtClean="0"/>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407B8-2125-3A40-88A6-3DA1AC0AD02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73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2B960F-FA3E-894B-9580-97544D1DC68C}" type="datetimeFigureOut">
              <a:rPr lang="en-US" smtClean="0"/>
              <a:t>2/28/2026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407B8-2125-3A40-88A6-3DA1AC0AD02F}" type="slidenum">
              <a:rPr lang="en-US" smtClean="0"/>
              <a:t>‹#›</a:t>
            </a:fld>
            <a:endParaRPr lang="en-US"/>
          </a:p>
        </p:txBody>
      </p:sp>
    </p:spTree>
    <p:extLst>
      <p:ext uri="{BB962C8B-B14F-4D97-AF65-F5344CB8AC3E}">
        <p14:creationId xmlns:p14="http://schemas.microsoft.com/office/powerpoint/2010/main" val="2476154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2B960F-FA3E-894B-9580-97544D1DC68C}" type="datetimeFigureOut">
              <a:rPr lang="en-US" smtClean="0"/>
              <a:t>2/28/2026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7407B8-2125-3A40-88A6-3DA1AC0AD02F}" type="slidenum">
              <a:rPr lang="en-US" smtClean="0"/>
              <a:t>‹#›</a:t>
            </a:fld>
            <a:endParaRPr lang="en-US"/>
          </a:p>
        </p:txBody>
      </p:sp>
    </p:spTree>
    <p:extLst>
      <p:ext uri="{BB962C8B-B14F-4D97-AF65-F5344CB8AC3E}">
        <p14:creationId xmlns:p14="http://schemas.microsoft.com/office/powerpoint/2010/main" val="1922701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2B960F-FA3E-894B-9580-97544D1DC68C}" type="datetimeFigureOut">
              <a:rPr lang="en-US" smtClean="0"/>
              <a:t>2/28/2026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7407B8-2125-3A40-88A6-3DA1AC0AD02F}" type="slidenum">
              <a:rPr lang="en-US" smtClean="0"/>
              <a:t>‹#›</a:t>
            </a:fld>
            <a:endParaRPr lang="en-US"/>
          </a:p>
        </p:txBody>
      </p:sp>
    </p:spTree>
    <p:extLst>
      <p:ext uri="{BB962C8B-B14F-4D97-AF65-F5344CB8AC3E}">
        <p14:creationId xmlns:p14="http://schemas.microsoft.com/office/powerpoint/2010/main" val="4116650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E82B960F-FA3E-894B-9580-97544D1DC68C}" type="datetimeFigureOut">
              <a:rPr lang="en-US" smtClean="0"/>
              <a:t>2/28/2026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B7407B8-2125-3A40-88A6-3DA1AC0AD02F}" type="slidenum">
              <a:rPr lang="en-US" smtClean="0"/>
              <a:t>‹#›</a:t>
            </a:fld>
            <a:endParaRPr lang="en-US"/>
          </a:p>
        </p:txBody>
      </p:sp>
    </p:spTree>
    <p:extLst>
      <p:ext uri="{BB962C8B-B14F-4D97-AF65-F5344CB8AC3E}">
        <p14:creationId xmlns:p14="http://schemas.microsoft.com/office/powerpoint/2010/main" val="2295156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82B960F-FA3E-894B-9580-97544D1DC68C}" type="datetimeFigureOut">
              <a:rPr lang="en-US" smtClean="0"/>
              <a:t>2/28/2026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B7407B8-2125-3A40-88A6-3DA1AC0AD02F}" type="slidenum">
              <a:rPr lang="en-US" smtClean="0"/>
              <a:t>‹#›</a:t>
            </a:fld>
            <a:endParaRPr lang="en-US"/>
          </a:p>
        </p:txBody>
      </p:sp>
    </p:spTree>
    <p:extLst>
      <p:ext uri="{BB962C8B-B14F-4D97-AF65-F5344CB8AC3E}">
        <p14:creationId xmlns:p14="http://schemas.microsoft.com/office/powerpoint/2010/main" val="226291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2B960F-FA3E-894B-9580-97544D1DC68C}" type="datetimeFigureOut">
              <a:rPr lang="en-US" smtClean="0"/>
              <a:t>2/28/2026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407B8-2125-3A40-88A6-3DA1AC0AD02F}" type="slidenum">
              <a:rPr lang="en-US" smtClean="0"/>
              <a:t>‹#›</a:t>
            </a:fld>
            <a:endParaRPr lang="en-US"/>
          </a:p>
        </p:txBody>
      </p:sp>
    </p:spTree>
    <p:extLst>
      <p:ext uri="{BB962C8B-B14F-4D97-AF65-F5344CB8AC3E}">
        <p14:creationId xmlns:p14="http://schemas.microsoft.com/office/powerpoint/2010/main" val="1211673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82B960F-FA3E-894B-9580-97544D1DC68C}" type="datetimeFigureOut">
              <a:rPr lang="en-US" smtClean="0"/>
              <a:t>2/28/2026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B7407B8-2125-3A40-88A6-3DA1AC0AD02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322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hyperlink" Target="https://studentaid.gov/h/apply-for-aid/fafs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hyperlink" Target="https://en.wikipedia.org/wiki/Canada_goos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hyperlink" Target="https://www.govst.edu/employment-resources/" TargetMode="External"/><Relationship Id="rId4" Type="http://schemas.openxmlformats.org/officeDocument/2006/relationships/hyperlink" Target="https://www.govst.edu/work-stud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apply.govst.edu/register/Pres2026"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mailto:faid@govst.edu" TargetMode="External"/><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hyperlink" Target="http://www.govst.edu/financialaid"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mailto:apotranscripts@govst.edu" TargetMode="External"/><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hyperlink" Target="mailto:cgomez2@govst.edu" TargetMode="External"/><Relationship Id="rId4" Type="http://schemas.openxmlformats.org/officeDocument/2006/relationships/hyperlink" Target="mailto:cberry@govst.edu"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C8FD78-5231-E846-915D-888DD672E7EB}"/>
              </a:ext>
            </a:extLst>
          </p:cNvPr>
          <p:cNvPicPr>
            <a:picLocks noChangeAspect="1"/>
          </p:cNvPicPr>
          <p:nvPr/>
        </p:nvPicPr>
        <p:blipFill>
          <a:blip r:embed="rId3"/>
          <a:stretch>
            <a:fillRect/>
          </a:stretch>
        </p:blipFill>
        <p:spPr>
          <a:xfrm>
            <a:off x="1" y="8238"/>
            <a:ext cx="12192000" cy="6858000"/>
          </a:xfrm>
          <a:prstGeom prst="rect">
            <a:avLst/>
          </a:prstGeom>
        </p:spPr>
      </p:pic>
      <p:sp>
        <p:nvSpPr>
          <p:cNvPr id="9" name="TextBox 8">
            <a:extLst>
              <a:ext uri="{FF2B5EF4-FFF2-40B4-BE49-F238E27FC236}">
                <a16:creationId xmlns:a16="http://schemas.microsoft.com/office/drawing/2014/main" id="{0EB95D11-69A3-1A4A-89D4-838240C7C24F}"/>
              </a:ext>
            </a:extLst>
          </p:cNvPr>
          <p:cNvSpPr txBox="1"/>
          <p:nvPr/>
        </p:nvSpPr>
        <p:spPr>
          <a:xfrm>
            <a:off x="3302736" y="2505670"/>
            <a:ext cx="7834822" cy="923330"/>
          </a:xfrm>
          <a:prstGeom prst="rect">
            <a:avLst/>
          </a:prstGeom>
          <a:noFill/>
        </p:spPr>
        <p:txBody>
          <a:bodyPr wrap="square" rtlCol="0">
            <a:spAutoFit/>
          </a:bodyPr>
          <a:lstStyle/>
          <a:p>
            <a:r>
              <a:rPr lang="en-US" sz="5400" b="1" dirty="0">
                <a:solidFill>
                  <a:schemeClr val="bg1"/>
                </a:solidFill>
                <a:latin typeface="Trade Gothic LT Std" pitchFamily="2" charset="0"/>
              </a:rPr>
              <a:t>GovState</a:t>
            </a:r>
          </a:p>
        </p:txBody>
      </p:sp>
      <p:sp>
        <p:nvSpPr>
          <p:cNvPr id="8" name="TextBox 7">
            <a:extLst>
              <a:ext uri="{FF2B5EF4-FFF2-40B4-BE49-F238E27FC236}">
                <a16:creationId xmlns:a16="http://schemas.microsoft.com/office/drawing/2014/main" id="{C31A0178-C68C-1AC9-C4B6-F45E5B8B4222}"/>
              </a:ext>
            </a:extLst>
          </p:cNvPr>
          <p:cNvSpPr txBox="1"/>
          <p:nvPr/>
        </p:nvSpPr>
        <p:spPr>
          <a:xfrm>
            <a:off x="3310337" y="4700162"/>
            <a:ext cx="7834822" cy="869341"/>
          </a:xfrm>
          <a:prstGeom prst="rect">
            <a:avLst/>
          </a:prstGeom>
          <a:noFill/>
        </p:spPr>
        <p:txBody>
          <a:bodyPr wrap="square" rtlCol="0">
            <a:spAutoFit/>
          </a:bodyPr>
          <a:lstStyle/>
          <a:p>
            <a:pPr>
              <a:lnSpc>
                <a:spcPts val="5700"/>
              </a:lnSpc>
            </a:pPr>
            <a:r>
              <a:rPr lang="en-US" sz="8000" dirty="0">
                <a:solidFill>
                  <a:schemeClr val="bg1"/>
                </a:solidFill>
                <a:latin typeface="Arial Narrow" panose="020B0606020202030204" pitchFamily="34" charset="0"/>
              </a:rPr>
              <a:t>EXPERIENCE</a:t>
            </a:r>
          </a:p>
        </p:txBody>
      </p:sp>
      <p:sp>
        <p:nvSpPr>
          <p:cNvPr id="11" name="TextBox 10">
            <a:extLst>
              <a:ext uri="{FF2B5EF4-FFF2-40B4-BE49-F238E27FC236}">
                <a16:creationId xmlns:a16="http://schemas.microsoft.com/office/drawing/2014/main" id="{18005123-DF5C-E4A6-8934-D166E6E297A5}"/>
              </a:ext>
            </a:extLst>
          </p:cNvPr>
          <p:cNvSpPr txBox="1"/>
          <p:nvPr/>
        </p:nvSpPr>
        <p:spPr>
          <a:xfrm>
            <a:off x="3302736" y="3924047"/>
            <a:ext cx="6161902" cy="965585"/>
          </a:xfrm>
          <a:prstGeom prst="rect">
            <a:avLst/>
          </a:prstGeom>
          <a:noFill/>
        </p:spPr>
        <p:txBody>
          <a:bodyPr wrap="square">
            <a:spAutoFit/>
          </a:bodyPr>
          <a:lstStyle/>
          <a:p>
            <a:pPr>
              <a:lnSpc>
                <a:spcPts val="5700"/>
              </a:lnSpc>
            </a:pPr>
            <a:r>
              <a:rPr lang="en-US" sz="9600" b="1" dirty="0">
                <a:solidFill>
                  <a:schemeClr val="bg1"/>
                </a:solidFill>
                <a:latin typeface="Trade Gothic LT Std" pitchFamily="2" charset="0"/>
              </a:rPr>
              <a:t>freshman</a:t>
            </a:r>
          </a:p>
        </p:txBody>
      </p:sp>
      <p:pic>
        <p:nvPicPr>
          <p:cNvPr id="4" name="Picture 3" descr="A logo with white numbers and orange and white text&#10;&#10;Description automatically generated">
            <a:extLst>
              <a:ext uri="{FF2B5EF4-FFF2-40B4-BE49-F238E27FC236}">
                <a16:creationId xmlns:a16="http://schemas.microsoft.com/office/drawing/2014/main" id="{FBBB3F9F-0244-FC2E-F606-278EF6FAC856}"/>
              </a:ext>
            </a:extLst>
          </p:cNvPr>
          <p:cNvPicPr>
            <a:picLocks noChangeAspect="1"/>
          </p:cNvPicPr>
          <p:nvPr/>
        </p:nvPicPr>
        <p:blipFill>
          <a:blip r:embed="rId4"/>
          <a:stretch>
            <a:fillRect/>
          </a:stretch>
        </p:blipFill>
        <p:spPr>
          <a:xfrm>
            <a:off x="282561" y="3744685"/>
            <a:ext cx="2337323" cy="3024210"/>
          </a:xfrm>
          <a:prstGeom prst="rect">
            <a:avLst/>
          </a:prstGeom>
        </p:spPr>
      </p:pic>
    </p:spTree>
    <p:extLst>
      <p:ext uri="{BB962C8B-B14F-4D97-AF65-F5344CB8AC3E}">
        <p14:creationId xmlns:p14="http://schemas.microsoft.com/office/powerpoint/2010/main" val="1887218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6B5F88-889D-B640-BEDE-3BE9074239E8}"/>
              </a:ext>
            </a:extLst>
          </p:cNvPr>
          <p:cNvPicPr>
            <a:picLocks noChangeAspect="1"/>
          </p:cNvPicPr>
          <p:nvPr/>
        </p:nvPicPr>
        <p:blipFill>
          <a:blip r:embed="rId2"/>
          <a:stretch>
            <a:fillRect/>
          </a:stretch>
        </p:blipFill>
        <p:spPr>
          <a:xfrm>
            <a:off x="0" y="-66391"/>
            <a:ext cx="12192000" cy="6858000"/>
          </a:xfrm>
          <a:prstGeom prst="rect">
            <a:avLst/>
          </a:prstGeom>
        </p:spPr>
      </p:pic>
      <p:sp>
        <p:nvSpPr>
          <p:cNvPr id="6" name="TextBox 5">
            <a:extLst>
              <a:ext uri="{FF2B5EF4-FFF2-40B4-BE49-F238E27FC236}">
                <a16:creationId xmlns:a16="http://schemas.microsoft.com/office/drawing/2014/main" id="{0CEC7C80-7B4E-0341-A5D0-F202837D35BA}"/>
              </a:ext>
            </a:extLst>
          </p:cNvPr>
          <p:cNvSpPr txBox="1"/>
          <p:nvPr/>
        </p:nvSpPr>
        <p:spPr>
          <a:xfrm>
            <a:off x="203322" y="21408"/>
            <a:ext cx="11212830" cy="1015663"/>
          </a:xfrm>
          <a:prstGeom prst="rect">
            <a:avLst/>
          </a:prstGeom>
          <a:noFill/>
        </p:spPr>
        <p:txBody>
          <a:bodyPr wrap="square" rtlCol="0">
            <a:spAutoFit/>
          </a:bodyPr>
          <a:lstStyle/>
          <a:p>
            <a:r>
              <a:rPr lang="en-US" sz="6000" b="1" dirty="0">
                <a:solidFill>
                  <a:srgbClr val="E97726"/>
                </a:solidFill>
                <a:latin typeface="Trade Gothic LT Std" pitchFamily="2" charset="0"/>
              </a:rPr>
              <a:t>Become a Jaguar!</a:t>
            </a:r>
          </a:p>
        </p:txBody>
      </p:sp>
      <p:sp>
        <p:nvSpPr>
          <p:cNvPr id="7" name="TextBox 6">
            <a:extLst>
              <a:ext uri="{FF2B5EF4-FFF2-40B4-BE49-F238E27FC236}">
                <a16:creationId xmlns:a16="http://schemas.microsoft.com/office/drawing/2014/main" id="{83AFBB60-5EA4-334B-90BD-8FFED4BB6184}"/>
              </a:ext>
            </a:extLst>
          </p:cNvPr>
          <p:cNvSpPr txBox="1"/>
          <p:nvPr/>
        </p:nvSpPr>
        <p:spPr>
          <a:xfrm>
            <a:off x="560070" y="1058644"/>
            <a:ext cx="6160770" cy="3416320"/>
          </a:xfrm>
          <a:prstGeom prst="rect">
            <a:avLst/>
          </a:prstGeom>
          <a:noFill/>
        </p:spPr>
        <p:txBody>
          <a:bodyPr wrap="square" rtlCol="0">
            <a:spAutoFit/>
          </a:bodyPr>
          <a:lstStyle/>
          <a:p>
            <a:r>
              <a:rPr lang="en-US" sz="2800" b="1" dirty="0">
                <a:latin typeface="Roboto" panose="02000000000000000000" pitchFamily="2" charset="0"/>
                <a:ea typeface="Roboto" panose="02000000000000000000" pitchFamily="2" charset="0"/>
              </a:rPr>
              <a:t>NAIA Collegiate Teams</a:t>
            </a:r>
          </a:p>
          <a:p>
            <a:endParaRPr lang="en-US" sz="2000" dirty="0">
              <a:latin typeface="Roboto" panose="02000000000000000000" pitchFamily="2" charset="0"/>
              <a:ea typeface="Roboto" panose="02000000000000000000" pitchFamily="2" charset="0"/>
            </a:endParaRPr>
          </a:p>
          <a:p>
            <a:r>
              <a:rPr lang="en-US" i="1" dirty="0">
                <a:latin typeface="Roboto" panose="02000000000000000000" pitchFamily="2" charset="0"/>
                <a:ea typeface="Roboto" panose="02000000000000000000" pitchFamily="2" charset="0"/>
              </a:rPr>
              <a:t>Men’s and Women’s </a:t>
            </a:r>
            <a:r>
              <a:rPr lang="en-US" b="1" i="1" dirty="0">
                <a:latin typeface="Roboto" panose="02000000000000000000" pitchFamily="2" charset="0"/>
                <a:ea typeface="Roboto" panose="02000000000000000000" pitchFamily="2" charset="0"/>
              </a:rPr>
              <a:t>Basketball</a:t>
            </a:r>
          </a:p>
          <a:p>
            <a:r>
              <a:rPr lang="en-US" i="1" dirty="0">
                <a:latin typeface="Roboto" panose="02000000000000000000" pitchFamily="2" charset="0"/>
                <a:ea typeface="Roboto" panose="02000000000000000000" pitchFamily="2" charset="0"/>
              </a:rPr>
              <a:t>Men’s and Women’s </a:t>
            </a:r>
            <a:r>
              <a:rPr lang="en-US" b="1" i="1" dirty="0">
                <a:latin typeface="Roboto" panose="02000000000000000000" pitchFamily="2" charset="0"/>
                <a:ea typeface="Roboto" panose="02000000000000000000" pitchFamily="2" charset="0"/>
              </a:rPr>
              <a:t>Cross Country &amp; Track</a:t>
            </a:r>
          </a:p>
          <a:p>
            <a:r>
              <a:rPr lang="en-US" i="1" dirty="0">
                <a:latin typeface="Roboto" panose="02000000000000000000" pitchFamily="2" charset="0"/>
                <a:ea typeface="Roboto" panose="02000000000000000000" pitchFamily="2" charset="0"/>
              </a:rPr>
              <a:t>Men’s and Women’s </a:t>
            </a:r>
            <a:r>
              <a:rPr lang="en-US" b="1" i="1" dirty="0">
                <a:latin typeface="Roboto" panose="02000000000000000000" pitchFamily="2" charset="0"/>
                <a:ea typeface="Roboto" panose="02000000000000000000" pitchFamily="2" charset="0"/>
              </a:rPr>
              <a:t>Golf</a:t>
            </a:r>
          </a:p>
          <a:p>
            <a:r>
              <a:rPr lang="en-US" i="1" dirty="0">
                <a:latin typeface="Roboto" panose="02000000000000000000" pitchFamily="2" charset="0"/>
                <a:ea typeface="Roboto" panose="02000000000000000000" pitchFamily="2" charset="0"/>
              </a:rPr>
              <a:t>Men’s and Women’s </a:t>
            </a:r>
            <a:r>
              <a:rPr lang="en-US" b="1" i="1" dirty="0">
                <a:latin typeface="Roboto" panose="02000000000000000000" pitchFamily="2" charset="0"/>
                <a:ea typeface="Roboto" panose="02000000000000000000" pitchFamily="2" charset="0"/>
              </a:rPr>
              <a:t>Soccer</a:t>
            </a:r>
            <a:r>
              <a:rPr lang="en-US" i="1" dirty="0">
                <a:latin typeface="Roboto" panose="02000000000000000000" pitchFamily="2" charset="0"/>
                <a:ea typeface="Roboto" panose="02000000000000000000" pitchFamily="2" charset="0"/>
              </a:rPr>
              <a:t> </a:t>
            </a:r>
          </a:p>
          <a:p>
            <a:r>
              <a:rPr lang="en-US" i="1" dirty="0">
                <a:latin typeface="Roboto" panose="02000000000000000000" pitchFamily="2" charset="0"/>
                <a:ea typeface="Roboto" panose="02000000000000000000" pitchFamily="2" charset="0"/>
              </a:rPr>
              <a:t>Women’s </a:t>
            </a:r>
            <a:r>
              <a:rPr lang="en-US" b="1" i="1" dirty="0">
                <a:latin typeface="Roboto" panose="02000000000000000000" pitchFamily="2" charset="0"/>
                <a:ea typeface="Roboto" panose="02000000000000000000" pitchFamily="2" charset="0"/>
              </a:rPr>
              <a:t>Volleyball</a:t>
            </a:r>
            <a:r>
              <a:rPr lang="en-US" i="1" dirty="0">
                <a:latin typeface="Roboto" panose="02000000000000000000" pitchFamily="2" charset="0"/>
                <a:ea typeface="Roboto" panose="02000000000000000000" pitchFamily="2" charset="0"/>
              </a:rPr>
              <a:t> </a:t>
            </a:r>
          </a:p>
          <a:p>
            <a:r>
              <a:rPr lang="en-US" i="1" dirty="0">
                <a:latin typeface="Roboto" panose="02000000000000000000" pitchFamily="2" charset="0"/>
                <a:ea typeface="Roboto" panose="02000000000000000000" pitchFamily="2" charset="0"/>
              </a:rPr>
              <a:t>Women’s </a:t>
            </a:r>
            <a:r>
              <a:rPr lang="en-US" b="1" i="1" dirty="0">
                <a:latin typeface="Roboto" panose="02000000000000000000" pitchFamily="2" charset="0"/>
                <a:ea typeface="Roboto" panose="02000000000000000000" pitchFamily="2" charset="0"/>
              </a:rPr>
              <a:t>Bowling</a:t>
            </a:r>
          </a:p>
          <a:p>
            <a:r>
              <a:rPr lang="en-US" b="1" i="1" dirty="0">
                <a:latin typeface="Roboto" panose="02000000000000000000" pitchFamily="2" charset="0"/>
                <a:ea typeface="Roboto" panose="02000000000000000000" pitchFamily="2" charset="0"/>
              </a:rPr>
              <a:t>Women’s Softball </a:t>
            </a:r>
          </a:p>
          <a:p>
            <a:r>
              <a:rPr lang="en-US" b="1" i="1" dirty="0">
                <a:latin typeface="Roboto" panose="02000000000000000000" pitchFamily="2" charset="0"/>
                <a:ea typeface="Roboto" panose="02000000000000000000" pitchFamily="2" charset="0"/>
              </a:rPr>
              <a:t>Esports</a:t>
            </a:r>
          </a:p>
          <a:p>
            <a:endParaRPr lang="en-US" sz="2400" dirty="0">
              <a:latin typeface="Trade Gothic LT Std" pitchFamily="2" charset="0"/>
            </a:endParaRPr>
          </a:p>
        </p:txBody>
      </p:sp>
      <p:pic>
        <p:nvPicPr>
          <p:cNvPr id="1026" name="Picture 2" descr="http://d21gd0ap5v1ndt.cloudfront.net/web01/gsu/g/79/15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6603">
            <a:off x="9732732" y="558369"/>
            <a:ext cx="2089522" cy="1394756"/>
          </a:xfrm>
          <a:prstGeom prst="rect">
            <a:avLst/>
          </a:prstGeom>
          <a:noFill/>
          <a:ln>
            <a:solidFill>
              <a:srgbClr val="E97726"/>
            </a:solidFill>
          </a:ln>
          <a:extLst>
            <a:ext uri="{909E8E84-426E-40DD-AFC4-6F175D3DCCD1}">
              <a14:hiddenFill xmlns:a14="http://schemas.microsoft.com/office/drawing/2010/main">
                <a:solidFill>
                  <a:srgbClr val="FFFFFF"/>
                </a:solidFill>
              </a14:hiddenFill>
            </a:ext>
          </a:extLst>
        </p:spPr>
      </p:pic>
      <p:pic>
        <p:nvPicPr>
          <p:cNvPr id="1028" name="Picture 4" descr="http://d21gd0ap5v1ndt.cloudfront.net/web01/gsu/g/11/2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685" y="247876"/>
            <a:ext cx="2163314" cy="1441308"/>
          </a:xfrm>
          <a:prstGeom prst="rect">
            <a:avLst/>
          </a:prstGeom>
          <a:noFill/>
          <a:ln>
            <a:solidFill>
              <a:srgbClr val="E97726"/>
            </a:solidFill>
          </a:ln>
          <a:extLst>
            <a:ext uri="{909E8E84-426E-40DD-AFC4-6F175D3DCCD1}">
              <a14:hiddenFill xmlns:a14="http://schemas.microsoft.com/office/drawing/2010/main">
                <a:solidFill>
                  <a:srgbClr val="FFFFFF"/>
                </a:solidFill>
              </a14:hiddenFill>
            </a:ext>
          </a:extLst>
        </p:spPr>
      </p:pic>
      <p:pic>
        <p:nvPicPr>
          <p:cNvPr id="1030" name="Picture 6" descr="http://d21gd0ap5v1ndt.cloudfront.net/web01/gsu/g/152/27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0804" y="2316475"/>
            <a:ext cx="2219296" cy="1481380"/>
          </a:xfrm>
          <a:prstGeom prst="rect">
            <a:avLst/>
          </a:prstGeom>
          <a:noFill/>
          <a:ln>
            <a:solidFill>
              <a:srgbClr val="E97726"/>
            </a:solidFill>
          </a:ln>
          <a:extLst>
            <a:ext uri="{909E8E84-426E-40DD-AFC4-6F175D3DCCD1}">
              <a14:hiddenFill xmlns:a14="http://schemas.microsoft.com/office/drawing/2010/main">
                <a:solidFill>
                  <a:srgbClr val="FFFFFF"/>
                </a:solidFill>
              </a14:hiddenFill>
            </a:ext>
          </a:extLst>
        </p:spPr>
      </p:pic>
      <p:pic>
        <p:nvPicPr>
          <p:cNvPr id="1032" name="Picture 8" descr="http://d21gd0ap5v1ndt.cloudfront.net/web01/gsu/g/127/228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2899" y="3523571"/>
            <a:ext cx="1483046" cy="2230144"/>
          </a:xfrm>
          <a:prstGeom prst="rect">
            <a:avLst/>
          </a:prstGeom>
          <a:noFill/>
          <a:ln>
            <a:solidFill>
              <a:srgbClr val="E97726"/>
            </a:solidFill>
          </a:ln>
          <a:extLst>
            <a:ext uri="{909E8E84-426E-40DD-AFC4-6F175D3DCCD1}">
              <a14:hiddenFill xmlns:a14="http://schemas.microsoft.com/office/drawing/2010/main">
                <a:solidFill>
                  <a:srgbClr val="FFFFFF"/>
                </a:solidFill>
              </a14:hiddenFill>
            </a:ext>
          </a:extLst>
        </p:spPr>
      </p:pic>
      <p:pic>
        <p:nvPicPr>
          <p:cNvPr id="1034" name="Picture 10" descr="http://d21gd0ap5v1ndt.cloudfront.net/web01/gsu/g/123/221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16428" y="4425146"/>
            <a:ext cx="2051304" cy="1369245"/>
          </a:xfrm>
          <a:prstGeom prst="rect">
            <a:avLst/>
          </a:prstGeom>
          <a:noFill/>
          <a:ln>
            <a:solidFill>
              <a:srgbClr val="E97726"/>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3AFBB60-5EA4-334B-90BD-8FFED4BB6184}"/>
              </a:ext>
            </a:extLst>
          </p:cNvPr>
          <p:cNvSpPr txBox="1"/>
          <p:nvPr/>
        </p:nvSpPr>
        <p:spPr>
          <a:xfrm>
            <a:off x="2266214" y="4020967"/>
            <a:ext cx="6425946" cy="1815882"/>
          </a:xfrm>
          <a:prstGeom prst="rect">
            <a:avLst/>
          </a:prstGeom>
          <a:noFill/>
        </p:spPr>
        <p:txBody>
          <a:bodyPr wrap="square" rtlCol="0">
            <a:spAutoFit/>
          </a:bodyPr>
          <a:lstStyle/>
          <a:p>
            <a:r>
              <a:rPr lang="en-US" sz="2800" b="1" dirty="0">
                <a:latin typeface="Roboto" panose="02000000000000000000" pitchFamily="2" charset="0"/>
                <a:ea typeface="Roboto" panose="02000000000000000000" pitchFamily="2" charset="0"/>
              </a:rPr>
              <a:t>Varsity Reserve Teams:</a:t>
            </a:r>
            <a:endParaRPr lang="en-US" sz="2000" dirty="0">
              <a:latin typeface="Roboto" panose="02000000000000000000" pitchFamily="2" charset="0"/>
              <a:ea typeface="Roboto" panose="02000000000000000000" pitchFamily="2" charset="0"/>
            </a:endParaRPr>
          </a:p>
          <a:p>
            <a:r>
              <a:rPr lang="en-US" sz="2000" i="1" dirty="0">
                <a:latin typeface="Roboto" panose="02000000000000000000" pitchFamily="2" charset="0"/>
                <a:ea typeface="Roboto" panose="02000000000000000000" pitchFamily="2" charset="0"/>
              </a:rPr>
              <a:t>Men’s and Women’s </a:t>
            </a:r>
            <a:r>
              <a:rPr lang="en-US" sz="2000" b="1" i="1" dirty="0">
                <a:latin typeface="Roboto" panose="02000000000000000000" pitchFamily="2" charset="0"/>
                <a:ea typeface="Roboto" panose="02000000000000000000" pitchFamily="2" charset="0"/>
              </a:rPr>
              <a:t>Basketball</a:t>
            </a:r>
          </a:p>
          <a:p>
            <a:r>
              <a:rPr lang="en-US" sz="2000" i="1" dirty="0">
                <a:latin typeface="Roboto" panose="02000000000000000000" pitchFamily="2" charset="0"/>
                <a:ea typeface="Roboto" panose="02000000000000000000" pitchFamily="2" charset="0"/>
              </a:rPr>
              <a:t>Men’s and Women’s </a:t>
            </a:r>
            <a:r>
              <a:rPr lang="en-US" sz="2000" b="1" i="1" dirty="0">
                <a:latin typeface="Roboto" panose="02000000000000000000" pitchFamily="2" charset="0"/>
                <a:ea typeface="Roboto" panose="02000000000000000000" pitchFamily="2" charset="0"/>
              </a:rPr>
              <a:t>Soccer</a:t>
            </a:r>
            <a:r>
              <a:rPr lang="en-US" sz="2000" i="1" dirty="0">
                <a:latin typeface="Roboto" panose="02000000000000000000" pitchFamily="2" charset="0"/>
                <a:ea typeface="Roboto" panose="02000000000000000000" pitchFamily="2" charset="0"/>
              </a:rPr>
              <a:t> </a:t>
            </a:r>
          </a:p>
          <a:p>
            <a:r>
              <a:rPr lang="en-US" sz="2000" i="1" dirty="0">
                <a:latin typeface="Roboto" panose="02000000000000000000" pitchFamily="2" charset="0"/>
                <a:ea typeface="Roboto" panose="02000000000000000000" pitchFamily="2" charset="0"/>
              </a:rPr>
              <a:t>Women’s </a:t>
            </a:r>
            <a:r>
              <a:rPr lang="en-US" sz="2000" b="1" i="1" dirty="0">
                <a:latin typeface="Roboto" panose="02000000000000000000" pitchFamily="2" charset="0"/>
                <a:ea typeface="Roboto" panose="02000000000000000000" pitchFamily="2" charset="0"/>
              </a:rPr>
              <a:t>Volleyball</a:t>
            </a:r>
            <a:r>
              <a:rPr lang="en-US" sz="2000" i="1" dirty="0">
                <a:latin typeface="Roboto" panose="02000000000000000000" pitchFamily="2" charset="0"/>
                <a:ea typeface="Roboto" panose="02000000000000000000" pitchFamily="2" charset="0"/>
              </a:rPr>
              <a:t> </a:t>
            </a:r>
          </a:p>
          <a:p>
            <a:endParaRPr lang="en-US" sz="2400" dirty="0">
              <a:latin typeface="Trade Gothic LT Std" pitchFamily="2" charset="0"/>
            </a:endParaRPr>
          </a:p>
        </p:txBody>
      </p:sp>
      <p:pic>
        <p:nvPicPr>
          <p:cNvPr id="2" name="Picture 1">
            <a:extLst>
              <a:ext uri="{FF2B5EF4-FFF2-40B4-BE49-F238E27FC236}">
                <a16:creationId xmlns:a16="http://schemas.microsoft.com/office/drawing/2014/main" id="{8F384D53-2B95-F304-55AE-F23E2A8DA6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0727">
            <a:off x="5586399" y="1939693"/>
            <a:ext cx="2412210" cy="1357080"/>
          </a:xfrm>
          <a:prstGeom prst="rect">
            <a:avLst/>
          </a:prstGeom>
        </p:spPr>
      </p:pic>
    </p:spTree>
    <p:extLst>
      <p:ext uri="{BB962C8B-B14F-4D97-AF65-F5344CB8AC3E}">
        <p14:creationId xmlns:p14="http://schemas.microsoft.com/office/powerpoint/2010/main" val="2981470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orange lines&#10;&#10;Description automatically generated">
            <a:extLst>
              <a:ext uri="{FF2B5EF4-FFF2-40B4-BE49-F238E27FC236}">
                <a16:creationId xmlns:a16="http://schemas.microsoft.com/office/drawing/2014/main" id="{37C8E8BD-D031-2840-AA51-63C5B04BC0B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41E7BC5-8C25-F94E-A320-6B61884ABBCD}"/>
              </a:ext>
            </a:extLst>
          </p:cNvPr>
          <p:cNvSpPr txBox="1"/>
          <p:nvPr/>
        </p:nvSpPr>
        <p:spPr>
          <a:xfrm>
            <a:off x="377190" y="716697"/>
            <a:ext cx="11212830" cy="707886"/>
          </a:xfrm>
          <a:prstGeom prst="rect">
            <a:avLst/>
          </a:prstGeom>
          <a:noFill/>
        </p:spPr>
        <p:txBody>
          <a:bodyPr wrap="square" rtlCol="0">
            <a:spAutoFit/>
          </a:bodyPr>
          <a:lstStyle/>
          <a:p>
            <a:r>
              <a:rPr lang="en-US" sz="4000" b="1" dirty="0">
                <a:latin typeface="Trade Gothic LT Std" pitchFamily="2" charset="0"/>
              </a:rPr>
              <a:t>Guaranteed Graduate Program Admission (GPATH)</a:t>
            </a:r>
          </a:p>
        </p:txBody>
      </p:sp>
      <p:sp>
        <p:nvSpPr>
          <p:cNvPr id="5" name="TextBox 4">
            <a:extLst>
              <a:ext uri="{FF2B5EF4-FFF2-40B4-BE49-F238E27FC236}">
                <a16:creationId xmlns:a16="http://schemas.microsoft.com/office/drawing/2014/main" id="{90E53D3C-8927-D039-EBEC-0044CC6489FB}"/>
              </a:ext>
            </a:extLst>
          </p:cNvPr>
          <p:cNvSpPr txBox="1"/>
          <p:nvPr/>
        </p:nvSpPr>
        <p:spPr>
          <a:xfrm>
            <a:off x="838986" y="1494949"/>
            <a:ext cx="10751034" cy="369332"/>
          </a:xfrm>
          <a:prstGeom prst="rect">
            <a:avLst/>
          </a:prstGeom>
          <a:noFill/>
        </p:spPr>
        <p:txBody>
          <a:bodyPr wrap="square" rtlCol="0">
            <a:spAutoFit/>
          </a:bodyPr>
          <a:lstStyle/>
          <a:p>
            <a:pPr marL="0" indent="0">
              <a:buFont typeface="Arial" panose="020B0604020202020204" pitchFamily="34" charset="0"/>
              <a:buNone/>
            </a:pPr>
            <a:r>
              <a:rPr lang="en-US">
                <a:latin typeface="Trade Gothic Next" panose="020B0604020202020204" pitchFamily="34" charset="0"/>
                <a:cs typeface="Arial" panose="020B0604020202020204" pitchFamily="34" charset="0"/>
              </a:rPr>
              <a:t>Guarantees admission into one of ten graduate programs after graduation with your bachelor’s degree</a:t>
            </a:r>
            <a:endParaRPr lang="en-US" dirty="0">
              <a:latin typeface="Trade Gothic Next" panose="020B0604020202020204" pitchFamily="34" charset="0"/>
              <a:cs typeface="Arial" panose="020B0604020202020204" pitchFamily="34" charset="0"/>
            </a:endParaRPr>
          </a:p>
        </p:txBody>
      </p:sp>
      <p:graphicFrame>
        <p:nvGraphicFramePr>
          <p:cNvPr id="11" name="Content Placeholder 5">
            <a:extLst>
              <a:ext uri="{FF2B5EF4-FFF2-40B4-BE49-F238E27FC236}">
                <a16:creationId xmlns:a16="http://schemas.microsoft.com/office/drawing/2014/main" id="{2DA51F6E-92BD-D3F7-1408-33599402890D}"/>
              </a:ext>
            </a:extLst>
          </p:cNvPr>
          <p:cNvGraphicFramePr/>
          <p:nvPr>
            <p:extLst>
              <p:ext uri="{D42A27DB-BD31-4B8C-83A1-F6EECF244321}">
                <p14:modId xmlns:p14="http://schemas.microsoft.com/office/powerpoint/2010/main" val="187762066"/>
              </p:ext>
            </p:extLst>
          </p:nvPr>
        </p:nvGraphicFramePr>
        <p:xfrm>
          <a:off x="455111" y="1729212"/>
          <a:ext cx="11564063" cy="4262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391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4C5D2-5393-E019-3828-159640DA28CF}"/>
              </a:ext>
            </a:extLst>
          </p:cNvPr>
          <p:cNvSpPr>
            <a:spLocks noGrp="1"/>
          </p:cNvSpPr>
          <p:nvPr>
            <p:ph type="title"/>
          </p:nvPr>
        </p:nvSpPr>
        <p:spPr>
          <a:xfrm>
            <a:off x="630936" y="639520"/>
            <a:ext cx="3429000" cy="1719072"/>
          </a:xfrm>
        </p:spPr>
        <p:txBody>
          <a:bodyPr anchor="b">
            <a:normAutofit/>
          </a:bodyPr>
          <a:lstStyle/>
          <a:p>
            <a:r>
              <a:rPr lang="en-US" sz="3800" b="1" dirty="0">
                <a:latin typeface="Trade Gothic LT Std"/>
              </a:rPr>
              <a:t>New for 24-25- Banded Tuition</a:t>
            </a:r>
            <a:r>
              <a:rPr lang="en-US" sz="3800" dirty="0"/>
              <a:t>	</a:t>
            </a:r>
          </a:p>
        </p:txBody>
      </p:sp>
      <p:sp>
        <p:nvSpPr>
          <p:cNvPr id="3" name="Content Placeholder 2">
            <a:extLst>
              <a:ext uri="{FF2B5EF4-FFF2-40B4-BE49-F238E27FC236}">
                <a16:creationId xmlns:a16="http://schemas.microsoft.com/office/drawing/2014/main" id="{2541C494-9F36-375D-1B2E-64C9D9CE05CC}"/>
              </a:ext>
            </a:extLst>
          </p:cNvPr>
          <p:cNvSpPr>
            <a:spLocks noGrp="1"/>
          </p:cNvSpPr>
          <p:nvPr>
            <p:ph idx="1"/>
          </p:nvPr>
        </p:nvSpPr>
        <p:spPr>
          <a:xfrm>
            <a:off x="630936" y="2807208"/>
            <a:ext cx="3429000" cy="3410712"/>
          </a:xfrm>
        </p:spPr>
        <p:txBody>
          <a:bodyPr anchor="t">
            <a:normAutofit/>
          </a:bodyPr>
          <a:lstStyle/>
          <a:p>
            <a:r>
              <a:rPr lang="en-US" sz="2200" dirty="0"/>
              <a:t>All new students will be charged banded tuition started in Fall 2024. </a:t>
            </a:r>
          </a:p>
          <a:p>
            <a:r>
              <a:rPr lang="en-US" sz="2200" dirty="0"/>
              <a:t>Allows students to be charged the same tuition if you are taking 12 credit hours or more!</a:t>
            </a:r>
          </a:p>
        </p:txBody>
      </p:sp>
      <p:pic>
        <p:nvPicPr>
          <p:cNvPr id="6" name="Picture 5" descr="A close-up of a sign&#10;&#10;Description automatically generated">
            <a:extLst>
              <a:ext uri="{FF2B5EF4-FFF2-40B4-BE49-F238E27FC236}">
                <a16:creationId xmlns:a16="http://schemas.microsoft.com/office/drawing/2014/main" id="{B167419A-8440-AFC7-3FFB-81F87D03C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840106"/>
            <a:ext cx="6903720" cy="5177788"/>
          </a:xfrm>
          <a:prstGeom prst="rect">
            <a:avLst/>
          </a:prstGeom>
        </p:spPr>
      </p:pic>
    </p:spTree>
    <p:extLst>
      <p:ext uri="{BB962C8B-B14F-4D97-AF65-F5344CB8AC3E}">
        <p14:creationId xmlns:p14="http://schemas.microsoft.com/office/powerpoint/2010/main" val="2228269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B60F7901-68A8-1A0D-58A9-0D8185849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3">
            <a:extLst>
              <a:ext uri="{FF2B5EF4-FFF2-40B4-BE49-F238E27FC236}">
                <a16:creationId xmlns:a16="http://schemas.microsoft.com/office/drawing/2014/main" id="{E59D6D28-E177-20B5-863D-6C6F32F5184B}"/>
              </a:ext>
            </a:extLst>
          </p:cNvPr>
          <p:cNvSpPr txBox="1">
            <a:spLocks noChangeArrowheads="1"/>
          </p:cNvSpPr>
          <p:nvPr/>
        </p:nvSpPr>
        <p:spPr bwMode="auto">
          <a:xfrm>
            <a:off x="131762" y="247650"/>
            <a:ext cx="119284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r>
              <a:rPr lang="en-US" altLang="en-US" sz="4800" b="1" dirty="0">
                <a:solidFill>
                  <a:srgbClr val="E97726"/>
                </a:solidFill>
                <a:latin typeface="Trade Gothic LT Std"/>
              </a:rPr>
              <a:t>Tuition and Fees</a:t>
            </a:r>
            <a:endParaRPr lang="en-US" altLang="en-US" sz="4800" dirty="0">
              <a:solidFill>
                <a:srgbClr val="E97726"/>
              </a:solidFill>
              <a:latin typeface="Trade Gothic LT Std"/>
            </a:endParaRPr>
          </a:p>
          <a:p>
            <a:pPr algn="ctr" eaLnBrk="1" hangingPunct="1">
              <a:lnSpc>
                <a:spcPct val="100000"/>
              </a:lnSpc>
              <a:spcBef>
                <a:spcPct val="0"/>
              </a:spcBef>
              <a:buSzTx/>
              <a:buFontTx/>
              <a:buNone/>
            </a:pPr>
            <a:endParaRPr lang="en-US" altLang="en-US" sz="4800" b="1" dirty="0">
              <a:solidFill>
                <a:srgbClr val="E97726"/>
              </a:solidFill>
              <a:latin typeface="Trade Gothic LT Std"/>
            </a:endParaRPr>
          </a:p>
        </p:txBody>
      </p:sp>
      <p:graphicFrame>
        <p:nvGraphicFramePr>
          <p:cNvPr id="4" name="Table 7">
            <a:extLst>
              <a:ext uri="{FF2B5EF4-FFF2-40B4-BE49-F238E27FC236}">
                <a16:creationId xmlns:a16="http://schemas.microsoft.com/office/drawing/2014/main" id="{66C3F874-33B3-2078-DB17-9B18C1E9DC4D}"/>
              </a:ext>
            </a:extLst>
          </p:cNvPr>
          <p:cNvGraphicFramePr>
            <a:graphicFrameLocks noGrp="1"/>
          </p:cNvGraphicFramePr>
          <p:nvPr>
            <p:extLst>
              <p:ext uri="{D42A27DB-BD31-4B8C-83A1-F6EECF244321}">
                <p14:modId xmlns:p14="http://schemas.microsoft.com/office/powerpoint/2010/main" val="2973488801"/>
              </p:ext>
            </p:extLst>
          </p:nvPr>
        </p:nvGraphicFramePr>
        <p:xfrm>
          <a:off x="1416050" y="1816100"/>
          <a:ext cx="10233026" cy="3532188"/>
        </p:xfrm>
        <a:graphic>
          <a:graphicData uri="http://schemas.openxmlformats.org/drawingml/2006/table">
            <a:tbl>
              <a:tblPr firstRow="1" bandRow="1">
                <a:effectLst/>
                <a:tableStyleId>{5C22544A-7EE6-4342-B048-85BDC9FD1C3A}</a:tableStyleId>
              </a:tblPr>
              <a:tblGrid>
                <a:gridCol w="3133621">
                  <a:extLst>
                    <a:ext uri="{9D8B030D-6E8A-4147-A177-3AD203B41FA5}">
                      <a16:colId xmlns:a16="http://schemas.microsoft.com/office/drawing/2014/main" val="20000"/>
                    </a:ext>
                  </a:extLst>
                </a:gridCol>
                <a:gridCol w="3185629">
                  <a:extLst>
                    <a:ext uri="{9D8B030D-6E8A-4147-A177-3AD203B41FA5}">
                      <a16:colId xmlns:a16="http://schemas.microsoft.com/office/drawing/2014/main" val="20001"/>
                    </a:ext>
                  </a:extLst>
                </a:gridCol>
                <a:gridCol w="3913776">
                  <a:extLst>
                    <a:ext uri="{9D8B030D-6E8A-4147-A177-3AD203B41FA5}">
                      <a16:colId xmlns:a16="http://schemas.microsoft.com/office/drawing/2014/main" val="20002"/>
                    </a:ext>
                  </a:extLst>
                </a:gridCol>
              </a:tblGrid>
              <a:tr h="529469">
                <a:tc>
                  <a:txBody>
                    <a:bodyPr/>
                    <a:lstStyle/>
                    <a:p>
                      <a:pPr lvl="0"/>
                      <a:endParaRPr lang="en-US" sz="1800" dirty="0"/>
                    </a:p>
                  </a:txBody>
                  <a:tcPr marL="91433" marR="91433" marT="45718" marB="45718">
                    <a:solidFill>
                      <a:srgbClr val="3F5867"/>
                    </a:solidFill>
                  </a:tcPr>
                </a:tc>
                <a:tc>
                  <a:txBody>
                    <a:bodyPr/>
                    <a:lstStyle/>
                    <a:p>
                      <a:pPr lvl="0"/>
                      <a:r>
                        <a:rPr lang="en-US" sz="1800" dirty="0"/>
                        <a:t>GovState Cost</a:t>
                      </a:r>
                    </a:p>
                  </a:txBody>
                  <a:tcPr marL="91433" marR="91433" marT="45718" marB="45718">
                    <a:solidFill>
                      <a:srgbClr val="3F5867"/>
                    </a:solidFill>
                  </a:tcPr>
                </a:tc>
                <a:tc>
                  <a:txBody>
                    <a:bodyPr/>
                    <a:lstStyle/>
                    <a:p>
                      <a:pPr lvl="0"/>
                      <a:r>
                        <a:rPr lang="en-US" sz="1800"/>
                        <a:t>Financial Aid Opportunities</a:t>
                      </a:r>
                    </a:p>
                  </a:txBody>
                  <a:tcPr marL="91433" marR="91433" marT="45718" marB="45718">
                    <a:solidFill>
                      <a:srgbClr val="3F5867"/>
                    </a:solidFill>
                  </a:tcPr>
                </a:tc>
                <a:extLst>
                  <a:ext uri="{0D108BD9-81ED-4DB2-BD59-A6C34878D82A}">
                    <a16:rowId xmlns:a16="http://schemas.microsoft.com/office/drawing/2014/main" val="10000"/>
                  </a:ext>
                </a:extLst>
              </a:tr>
              <a:tr h="1697188">
                <a:tc>
                  <a:txBody>
                    <a:bodyPr/>
                    <a:lstStyle/>
                    <a:p>
                      <a:pPr lvl="0"/>
                      <a:r>
                        <a:rPr lang="en-US" sz="2000" b="1" dirty="0">
                          <a:solidFill>
                            <a:schemeClr val="bg1"/>
                          </a:solidFill>
                        </a:rPr>
                        <a:t>Non- Residential Cost</a:t>
                      </a:r>
                    </a:p>
                  </a:txBody>
                  <a:tcPr marL="91433" marR="91433" marT="45718" marB="45718">
                    <a:solidFill>
                      <a:srgbClr val="3F5867"/>
                    </a:solidFill>
                  </a:tcPr>
                </a:tc>
                <a:tc>
                  <a:txBody>
                    <a:bodyPr/>
                    <a:lstStyle/>
                    <a:p>
                      <a:pPr lvl="0" algn="ctr"/>
                      <a:r>
                        <a:rPr lang="en-US" sz="2000" b="1" kern="1200" dirty="0">
                          <a:solidFill>
                            <a:srgbClr val="E97726"/>
                          </a:solidFill>
                          <a:latin typeface="Trade Gothic LT Std" pitchFamily="2"/>
                        </a:rPr>
                        <a:t>$15,650 per year*</a:t>
                      </a:r>
                    </a:p>
                    <a:p>
                      <a:pPr lvl="0" algn="ctr"/>
                      <a:r>
                        <a:rPr lang="en-US" sz="1800" i="1" dirty="0">
                          <a:solidFill>
                            <a:schemeClr val="bg1"/>
                          </a:solidFill>
                        </a:rPr>
                        <a:t>($62,600 Degree)</a:t>
                      </a:r>
                    </a:p>
                    <a:p>
                      <a:pPr lvl="0" algn="ctr"/>
                      <a:endParaRPr lang="en-US" sz="2000" dirty="0"/>
                    </a:p>
                  </a:txBody>
                  <a:tcPr marL="91433" marR="91433" marT="45718" marB="45718" anchor="ctr">
                    <a:solidFill>
                      <a:srgbClr val="3F5867"/>
                    </a:solidFill>
                  </a:tcPr>
                </a:tc>
                <a:tc>
                  <a:txBody>
                    <a:bodyPr/>
                    <a:lstStyle/>
                    <a:p>
                      <a:pPr lvl="0" algn="ctr"/>
                      <a:r>
                        <a:rPr lang="en-US" sz="2000" dirty="0">
                          <a:solidFill>
                            <a:schemeClr val="bg1"/>
                          </a:solidFill>
                        </a:rPr>
                        <a:t>Max Pell Grant: $7,395</a:t>
                      </a:r>
                    </a:p>
                    <a:p>
                      <a:pPr lvl="0" algn="ctr"/>
                      <a:r>
                        <a:rPr lang="en-US" sz="2000" dirty="0">
                          <a:solidFill>
                            <a:schemeClr val="bg1"/>
                          </a:solidFill>
                        </a:rPr>
                        <a:t>Max Illinois MAP Grant: $8,400</a:t>
                      </a:r>
                    </a:p>
                    <a:p>
                      <a:pPr lvl="0" algn="ctr"/>
                      <a:endParaRPr lang="en-US" sz="2000" dirty="0">
                        <a:solidFill>
                          <a:schemeClr val="bg1"/>
                        </a:solidFill>
                      </a:endParaRPr>
                    </a:p>
                    <a:p>
                      <a:pPr lvl="0" algn="ctr"/>
                      <a:r>
                        <a:rPr lang="en-US" sz="2000" dirty="0">
                          <a:solidFill>
                            <a:schemeClr val="bg1"/>
                          </a:solidFill>
                        </a:rPr>
                        <a:t>Potential Refund of $145 (Fall and Spring Combined)</a:t>
                      </a:r>
                    </a:p>
                  </a:txBody>
                  <a:tcPr marL="91433" marR="91433" marT="45718" marB="45718" anchor="ctr">
                    <a:solidFill>
                      <a:srgbClr val="3F5867"/>
                    </a:solidFill>
                  </a:tcPr>
                </a:tc>
                <a:extLst>
                  <a:ext uri="{0D108BD9-81ED-4DB2-BD59-A6C34878D82A}">
                    <a16:rowId xmlns:a16="http://schemas.microsoft.com/office/drawing/2014/main" val="10001"/>
                  </a:ext>
                </a:extLst>
              </a:tr>
              <a:tr h="1305531">
                <a:tc>
                  <a:txBody>
                    <a:bodyPr/>
                    <a:lstStyle/>
                    <a:p>
                      <a:pPr lvl="0"/>
                      <a:r>
                        <a:rPr lang="en-US" sz="2400" b="1" dirty="0">
                          <a:solidFill>
                            <a:schemeClr val="bg1"/>
                          </a:solidFill>
                        </a:rPr>
                        <a:t>Residential Cost</a:t>
                      </a:r>
                    </a:p>
                    <a:p>
                      <a:pPr lvl="0"/>
                      <a:r>
                        <a:rPr lang="en-US" sz="2400" b="1" dirty="0">
                          <a:solidFill>
                            <a:schemeClr val="bg1"/>
                          </a:solidFill>
                        </a:rPr>
                        <a:t>(Tuition, fees, housing, and meal plan)</a:t>
                      </a:r>
                    </a:p>
                  </a:txBody>
                  <a:tcPr marL="91433" marR="91433" marT="45718" marB="45718">
                    <a:solidFill>
                      <a:srgbClr val="3F5867"/>
                    </a:solidFill>
                  </a:tcPr>
                </a:tc>
                <a:tc>
                  <a:txBody>
                    <a:bodyPr/>
                    <a:lstStyle/>
                    <a:p>
                      <a:pPr lvl="0" algn="ctr"/>
                      <a:r>
                        <a:rPr lang="en-US" sz="2400" dirty="0">
                          <a:solidFill>
                            <a:srgbClr val="E97726"/>
                          </a:solidFill>
                        </a:rPr>
                        <a:t>$</a:t>
                      </a:r>
                      <a:r>
                        <a:rPr lang="en-US" sz="2000" dirty="0">
                          <a:solidFill>
                            <a:srgbClr val="E97726"/>
                          </a:solidFill>
                          <a:latin typeface="Trade Gothic LT Std"/>
                        </a:rPr>
                        <a:t>23,758 per year*</a:t>
                      </a:r>
                    </a:p>
                    <a:p>
                      <a:pPr lvl="0" algn="ctr"/>
                      <a:r>
                        <a:rPr lang="en-US" sz="1800" i="1" dirty="0">
                          <a:solidFill>
                            <a:schemeClr val="bg1"/>
                          </a:solidFill>
                        </a:rPr>
                        <a:t>($95,032 Degree)</a:t>
                      </a:r>
                    </a:p>
                  </a:txBody>
                  <a:tcPr marL="91433" marR="91433" marT="45718" marB="45718" anchor="ctr">
                    <a:solidFill>
                      <a:srgbClr val="3F5867"/>
                    </a:solidFill>
                  </a:tcPr>
                </a:tc>
                <a:tc>
                  <a:txBody>
                    <a:bodyPr/>
                    <a:lstStyle/>
                    <a:p>
                      <a:pPr lvl="0" algn="ctr"/>
                      <a:r>
                        <a:rPr lang="en-US" sz="2400" dirty="0">
                          <a:solidFill>
                            <a:schemeClr val="bg1"/>
                          </a:solidFill>
                        </a:rPr>
                        <a:t>Remaining Cost: $7,963</a:t>
                      </a:r>
                      <a:r>
                        <a:rPr lang="en-US" sz="2400" dirty="0">
                          <a:solidFill>
                            <a:schemeClr val="accent2"/>
                          </a:solidFill>
                        </a:rPr>
                        <a:t>*</a:t>
                      </a:r>
                    </a:p>
                  </a:txBody>
                  <a:tcPr marL="91433" marR="91433" marT="45718" marB="45718" anchor="ctr">
                    <a:solidFill>
                      <a:srgbClr val="3F5867"/>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89606821"/>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85B3F4-E447-B74A-B8AF-FB053434ACAC}"/>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E99C2A4-6198-B444-A20E-74571EF11A2D}"/>
              </a:ext>
            </a:extLst>
          </p:cNvPr>
          <p:cNvSpPr txBox="1"/>
          <p:nvPr/>
        </p:nvSpPr>
        <p:spPr>
          <a:xfrm>
            <a:off x="3457427" y="2185483"/>
            <a:ext cx="8212957" cy="1015663"/>
          </a:xfrm>
          <a:prstGeom prst="rect">
            <a:avLst/>
          </a:prstGeom>
          <a:noFill/>
        </p:spPr>
        <p:txBody>
          <a:bodyPr wrap="square" rtlCol="0">
            <a:spAutoFit/>
          </a:bodyPr>
          <a:lstStyle/>
          <a:p>
            <a:r>
              <a:rPr lang="en-US" sz="6000" b="1" dirty="0">
                <a:solidFill>
                  <a:srgbClr val="E97726"/>
                </a:solidFill>
                <a:latin typeface="Trade Gothic LT Std" pitchFamily="2" charset="0"/>
              </a:rPr>
              <a:t>Financing Your Education</a:t>
            </a:r>
          </a:p>
        </p:txBody>
      </p:sp>
    </p:spTree>
    <p:extLst>
      <p:ext uri="{BB962C8B-B14F-4D97-AF65-F5344CB8AC3E}">
        <p14:creationId xmlns:p14="http://schemas.microsoft.com/office/powerpoint/2010/main" val="1588665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6B5F88-889D-B640-BEDE-3BE9074239E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334B85D-9EA6-6443-860C-161F366C31E8}"/>
              </a:ext>
            </a:extLst>
          </p:cNvPr>
          <p:cNvSpPr txBox="1"/>
          <p:nvPr/>
        </p:nvSpPr>
        <p:spPr>
          <a:xfrm>
            <a:off x="377190" y="186345"/>
            <a:ext cx="11212830" cy="707886"/>
          </a:xfrm>
          <a:prstGeom prst="rect">
            <a:avLst/>
          </a:prstGeom>
          <a:noFill/>
        </p:spPr>
        <p:txBody>
          <a:bodyPr wrap="square" rtlCol="0">
            <a:spAutoFit/>
          </a:bodyPr>
          <a:lstStyle/>
          <a:p>
            <a:r>
              <a:rPr lang="en-US" sz="4000" b="1" dirty="0">
                <a:latin typeface="Trade Gothic LT Std" pitchFamily="2" charset="0"/>
              </a:rPr>
              <a:t>How Do I Apply for Financial Aid?</a:t>
            </a:r>
          </a:p>
        </p:txBody>
      </p:sp>
      <p:pic>
        <p:nvPicPr>
          <p:cNvPr id="2" name="Picture 1"/>
          <p:cNvPicPr>
            <a:picLocks noChangeAspect="1"/>
          </p:cNvPicPr>
          <p:nvPr/>
        </p:nvPicPr>
        <p:blipFill>
          <a:blip r:embed="rId3"/>
          <a:stretch>
            <a:fillRect/>
          </a:stretch>
        </p:blipFill>
        <p:spPr>
          <a:xfrm>
            <a:off x="377190" y="1937646"/>
            <a:ext cx="5195651" cy="3011426"/>
          </a:xfrm>
          <a:prstGeom prst="rect">
            <a:avLst/>
          </a:prstGeom>
          <a:ln>
            <a:solidFill>
              <a:srgbClr val="E97726"/>
            </a:solidFill>
          </a:ln>
        </p:spPr>
      </p:pic>
      <p:sp>
        <p:nvSpPr>
          <p:cNvPr id="10" name="TextBox 9">
            <a:extLst>
              <a:ext uri="{FF2B5EF4-FFF2-40B4-BE49-F238E27FC236}">
                <a16:creationId xmlns:a16="http://schemas.microsoft.com/office/drawing/2014/main" id="{7334B85D-9EA6-6443-860C-161F366C31E8}"/>
              </a:ext>
            </a:extLst>
          </p:cNvPr>
          <p:cNvSpPr txBox="1"/>
          <p:nvPr/>
        </p:nvSpPr>
        <p:spPr>
          <a:xfrm>
            <a:off x="5663176" y="3082960"/>
            <a:ext cx="6288040" cy="1938992"/>
          </a:xfrm>
          <a:prstGeom prst="rect">
            <a:avLst/>
          </a:prstGeom>
          <a:noFill/>
        </p:spPr>
        <p:txBody>
          <a:bodyPr wrap="square" rtlCol="0">
            <a:spAutoFit/>
          </a:bodyPr>
          <a:lstStyle/>
          <a:p>
            <a:pPr algn="ctr"/>
            <a:r>
              <a:rPr lang="en-US" sz="2400" b="1" u="sng" dirty="0">
                <a:solidFill>
                  <a:srgbClr val="E97726"/>
                </a:solidFill>
                <a:latin typeface="Trade Gothic LT Std" pitchFamily="2" charset="0"/>
              </a:rPr>
              <a:t>F</a:t>
            </a:r>
            <a:r>
              <a:rPr lang="en-US" sz="2400" dirty="0">
                <a:latin typeface="Trade Gothic LT Std" pitchFamily="2" charset="0"/>
              </a:rPr>
              <a:t>ree</a:t>
            </a:r>
            <a:r>
              <a:rPr lang="en-US" sz="2400" b="1" dirty="0">
                <a:latin typeface="Trade Gothic LT Std" pitchFamily="2" charset="0"/>
              </a:rPr>
              <a:t> </a:t>
            </a:r>
            <a:r>
              <a:rPr lang="en-US" sz="2400" b="1" u="sng" dirty="0">
                <a:solidFill>
                  <a:srgbClr val="E97726"/>
                </a:solidFill>
                <a:latin typeface="Trade Gothic LT Std" pitchFamily="2" charset="0"/>
              </a:rPr>
              <a:t>A</a:t>
            </a:r>
            <a:r>
              <a:rPr lang="en-US" sz="2400" dirty="0">
                <a:latin typeface="Trade Gothic LT Std" pitchFamily="2" charset="0"/>
              </a:rPr>
              <a:t>pplication for </a:t>
            </a:r>
            <a:r>
              <a:rPr lang="en-US" sz="2400" b="1" u="sng" dirty="0">
                <a:solidFill>
                  <a:srgbClr val="E97726"/>
                </a:solidFill>
                <a:latin typeface="Trade Gothic LT Std" pitchFamily="2" charset="0"/>
              </a:rPr>
              <a:t>F</a:t>
            </a:r>
            <a:r>
              <a:rPr lang="en-US" sz="2400" dirty="0">
                <a:latin typeface="Trade Gothic LT Std" pitchFamily="2" charset="0"/>
              </a:rPr>
              <a:t>ederal</a:t>
            </a:r>
            <a:r>
              <a:rPr lang="en-US" sz="2400" b="1" dirty="0">
                <a:latin typeface="Trade Gothic LT Std" pitchFamily="2" charset="0"/>
              </a:rPr>
              <a:t> </a:t>
            </a:r>
            <a:r>
              <a:rPr lang="en-US" sz="2400" b="1" u="sng" dirty="0">
                <a:solidFill>
                  <a:srgbClr val="E97726"/>
                </a:solidFill>
                <a:latin typeface="Trade Gothic LT Std" pitchFamily="2" charset="0"/>
              </a:rPr>
              <a:t>S</a:t>
            </a:r>
            <a:r>
              <a:rPr lang="en-US" sz="2400" dirty="0">
                <a:latin typeface="Trade Gothic LT Std" pitchFamily="2" charset="0"/>
              </a:rPr>
              <a:t>tudent</a:t>
            </a:r>
            <a:r>
              <a:rPr lang="en-US" sz="2400" b="1" dirty="0">
                <a:latin typeface="Trade Gothic LT Std" pitchFamily="2" charset="0"/>
              </a:rPr>
              <a:t> </a:t>
            </a:r>
            <a:r>
              <a:rPr lang="en-US" sz="2400" b="1" u="sng" dirty="0">
                <a:solidFill>
                  <a:srgbClr val="E97726"/>
                </a:solidFill>
                <a:latin typeface="Trade Gothic LT Std" pitchFamily="2" charset="0"/>
              </a:rPr>
              <a:t>A</a:t>
            </a:r>
            <a:r>
              <a:rPr lang="en-US" sz="2400" dirty="0">
                <a:latin typeface="Trade Gothic LT Std" pitchFamily="2" charset="0"/>
              </a:rPr>
              <a:t>id</a:t>
            </a:r>
          </a:p>
          <a:p>
            <a:pPr algn="ctr"/>
            <a:endParaRPr lang="en-US" b="1" dirty="0">
              <a:latin typeface="Trade Gothic LT Std" pitchFamily="2" charset="0"/>
            </a:endParaRPr>
          </a:p>
          <a:p>
            <a:pPr algn="ctr"/>
            <a:r>
              <a:rPr lang="en-US" b="1" dirty="0">
                <a:latin typeface="Trade Gothic LT Std" pitchFamily="2" charset="0"/>
              </a:rPr>
              <a:t>Found online at studentaid.gov</a:t>
            </a:r>
          </a:p>
          <a:p>
            <a:pPr algn="ctr"/>
            <a:r>
              <a:rPr lang="en-US" dirty="0">
                <a:solidFill>
                  <a:srgbClr val="E97726"/>
                </a:solidFill>
                <a:latin typeface="Trade Gothic LT Std" pitchFamily="2" charset="0"/>
              </a:rPr>
              <a:t>Direct Link: (</a:t>
            </a:r>
            <a:r>
              <a:rPr lang="en-US" dirty="0">
                <a:solidFill>
                  <a:srgbClr val="E97726"/>
                </a:solidFill>
                <a:latin typeface="Trade Gothic LT Std" pitchFamily="2" charset="0"/>
                <a:hlinkClick r:id="rId4"/>
              </a:rPr>
              <a:t>https://studentaid.gov/h/apply-for-aid/fafsa</a:t>
            </a:r>
            <a:r>
              <a:rPr lang="en-US" dirty="0">
                <a:solidFill>
                  <a:srgbClr val="E97726"/>
                </a:solidFill>
                <a:latin typeface="Trade Gothic LT Std" pitchFamily="2" charset="0"/>
              </a:rPr>
              <a:t>)</a:t>
            </a:r>
          </a:p>
          <a:p>
            <a:pPr algn="ctr"/>
            <a:endParaRPr lang="en-US" dirty="0">
              <a:solidFill>
                <a:srgbClr val="E97726"/>
              </a:solidFill>
              <a:latin typeface="Trade Gothic LT Std" pitchFamily="2" charset="0"/>
            </a:endParaRPr>
          </a:p>
          <a:p>
            <a:pPr marL="285750" indent="-285750">
              <a:buFont typeface="Arial" panose="020B0604020202020204" pitchFamily="34" charset="0"/>
              <a:buChar char="•"/>
            </a:pPr>
            <a:r>
              <a:rPr lang="en-US" sz="2400" dirty="0">
                <a:solidFill>
                  <a:srgbClr val="E97726"/>
                </a:solidFill>
                <a:latin typeface="Trade Gothic LT Std" pitchFamily="2" charset="0"/>
              </a:rPr>
              <a:t>Update for 26/27 FAFSA</a:t>
            </a:r>
          </a:p>
        </p:txBody>
      </p:sp>
      <p:sp>
        <p:nvSpPr>
          <p:cNvPr id="11" name="TextBox 10">
            <a:extLst>
              <a:ext uri="{FF2B5EF4-FFF2-40B4-BE49-F238E27FC236}">
                <a16:creationId xmlns:a16="http://schemas.microsoft.com/office/drawing/2014/main" id="{7334B85D-9EA6-6443-860C-161F366C31E8}"/>
              </a:ext>
            </a:extLst>
          </p:cNvPr>
          <p:cNvSpPr txBox="1"/>
          <p:nvPr/>
        </p:nvSpPr>
        <p:spPr>
          <a:xfrm>
            <a:off x="5635690" y="2333021"/>
            <a:ext cx="8504200" cy="646331"/>
          </a:xfrm>
          <a:prstGeom prst="rect">
            <a:avLst/>
          </a:prstGeom>
          <a:noFill/>
        </p:spPr>
        <p:txBody>
          <a:bodyPr wrap="square" rtlCol="0">
            <a:spAutoFit/>
          </a:bodyPr>
          <a:lstStyle/>
          <a:p>
            <a:r>
              <a:rPr lang="en-US" sz="3600" b="1" dirty="0">
                <a:solidFill>
                  <a:srgbClr val="E97726"/>
                </a:solidFill>
                <a:latin typeface="Trade Gothic LT Std" pitchFamily="2" charset="0"/>
              </a:rPr>
              <a:t>Have you done the #FAFSA?</a:t>
            </a:r>
          </a:p>
        </p:txBody>
      </p:sp>
    </p:spTree>
    <p:extLst>
      <p:ext uri="{BB962C8B-B14F-4D97-AF65-F5344CB8AC3E}">
        <p14:creationId xmlns:p14="http://schemas.microsoft.com/office/powerpoint/2010/main" val="4294400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BD6791-157B-1E4C-BAD4-593B4082D1F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A7A56A5-C6F4-874F-8405-447D172322B7}"/>
              </a:ext>
            </a:extLst>
          </p:cNvPr>
          <p:cNvSpPr txBox="1"/>
          <p:nvPr/>
        </p:nvSpPr>
        <p:spPr>
          <a:xfrm>
            <a:off x="377190" y="299446"/>
            <a:ext cx="11212830" cy="1015663"/>
          </a:xfrm>
          <a:prstGeom prst="rect">
            <a:avLst/>
          </a:prstGeom>
          <a:noFill/>
        </p:spPr>
        <p:txBody>
          <a:bodyPr wrap="square" rtlCol="0">
            <a:spAutoFit/>
          </a:bodyPr>
          <a:lstStyle/>
          <a:p>
            <a:r>
              <a:rPr lang="en-US" sz="6000" b="1" dirty="0">
                <a:latin typeface="Trade Gothic LT Std" pitchFamily="2" charset="0"/>
              </a:rPr>
              <a:t>FAFSA Processing Results</a:t>
            </a:r>
          </a:p>
        </p:txBody>
      </p:sp>
      <p:sp>
        <p:nvSpPr>
          <p:cNvPr id="5" name="TextBox 4">
            <a:extLst>
              <a:ext uri="{FF2B5EF4-FFF2-40B4-BE49-F238E27FC236}">
                <a16:creationId xmlns:a16="http://schemas.microsoft.com/office/drawing/2014/main" id="{367F8E3F-F893-DD41-8E05-7A6C6F8E66DD}"/>
              </a:ext>
            </a:extLst>
          </p:cNvPr>
          <p:cNvSpPr txBox="1"/>
          <p:nvPr/>
        </p:nvSpPr>
        <p:spPr>
          <a:xfrm>
            <a:off x="489585" y="1454758"/>
            <a:ext cx="11212830" cy="5016758"/>
          </a:xfrm>
          <a:prstGeom prst="rect">
            <a:avLst/>
          </a:prstGeom>
          <a:noFill/>
        </p:spPr>
        <p:txBody>
          <a:bodyPr wrap="square" rtlCol="0">
            <a:spAutoFit/>
          </a:bodyPr>
          <a:lstStyle/>
          <a:p>
            <a:pPr marL="339725" indent="-339725">
              <a:buFont typeface="Arial" panose="020B0604020202020204" pitchFamily="34" charset="0"/>
              <a:buChar char="•"/>
            </a:pPr>
            <a:r>
              <a:rPr lang="en-US" sz="3200" dirty="0">
                <a:latin typeface="Trade Gothic LT Std" pitchFamily="2" charset="0"/>
              </a:rPr>
              <a:t>Student will receive a ‘FAFSA Submission Summary’ via email </a:t>
            </a:r>
          </a:p>
          <a:p>
            <a:pPr marL="339725" indent="-339725">
              <a:buFont typeface="Arial" panose="020B0604020202020204" pitchFamily="34" charset="0"/>
              <a:buChar char="•"/>
            </a:pPr>
            <a:r>
              <a:rPr lang="en-US" sz="3200" dirty="0">
                <a:latin typeface="Trade Gothic LT Std" pitchFamily="2" charset="0"/>
              </a:rPr>
              <a:t>Record will be sent to colleges student listed on FAFSA about one week after FAFSA is </a:t>
            </a:r>
          </a:p>
          <a:p>
            <a:pPr>
              <a:tabLst>
                <a:tab pos="339725" algn="l"/>
              </a:tabLst>
            </a:pPr>
            <a:r>
              <a:rPr lang="en-US" sz="3200" dirty="0">
                <a:latin typeface="Trade Gothic LT Std" pitchFamily="2" charset="0"/>
              </a:rPr>
              <a:t>	submitted</a:t>
            </a:r>
          </a:p>
          <a:p>
            <a:pPr marL="339725" indent="-339725">
              <a:buFont typeface="Arial" panose="020B0604020202020204" pitchFamily="34" charset="0"/>
              <a:buChar char="•"/>
            </a:pPr>
            <a:r>
              <a:rPr lang="en-US" sz="3200" dirty="0">
                <a:latin typeface="Trade Gothic LT Std" pitchFamily="2" charset="0"/>
              </a:rPr>
              <a:t>Colleges may request </a:t>
            </a:r>
          </a:p>
          <a:p>
            <a:pPr>
              <a:tabLst>
                <a:tab pos="339725" algn="l"/>
              </a:tabLst>
            </a:pPr>
            <a:r>
              <a:rPr lang="en-US" sz="3200" dirty="0">
                <a:latin typeface="Trade Gothic LT Std" pitchFamily="2" charset="0"/>
              </a:rPr>
              <a:t>	additional information </a:t>
            </a:r>
          </a:p>
          <a:p>
            <a:pPr>
              <a:tabLst>
                <a:tab pos="339725" algn="l"/>
              </a:tabLst>
            </a:pPr>
            <a:r>
              <a:rPr lang="en-US" sz="3200" dirty="0">
                <a:latin typeface="Trade Gothic LT Std" pitchFamily="2" charset="0"/>
              </a:rPr>
              <a:t>	after FAFSA received</a:t>
            </a:r>
          </a:p>
          <a:p>
            <a:pPr marL="339725" indent="-339725">
              <a:buFont typeface="Arial" panose="020B0604020202020204" pitchFamily="34" charset="0"/>
              <a:buChar char="•"/>
            </a:pPr>
            <a:r>
              <a:rPr lang="en-US" sz="3200" dirty="0">
                <a:latin typeface="Trade Gothic LT Std" pitchFamily="2" charset="0"/>
              </a:rPr>
              <a:t>Corrections can be made;</a:t>
            </a:r>
          </a:p>
          <a:p>
            <a:pPr>
              <a:tabLst>
                <a:tab pos="339725" algn="l"/>
              </a:tabLst>
            </a:pPr>
            <a:r>
              <a:rPr lang="en-US" sz="3200" dirty="0">
                <a:latin typeface="Trade Gothic LT Std" pitchFamily="2" charset="0"/>
              </a:rPr>
              <a:t>	be wary of corrections! </a:t>
            </a:r>
          </a:p>
          <a:p>
            <a:pPr>
              <a:tabLst>
                <a:tab pos="339725" algn="l"/>
              </a:tabLst>
            </a:pPr>
            <a:r>
              <a:rPr lang="en-US" sz="3200" dirty="0">
                <a:latin typeface="Trade Gothic LT Std" pitchFamily="2" charset="0"/>
              </a:rPr>
              <a:t>	Too many can lead to verification.</a:t>
            </a:r>
          </a:p>
        </p:txBody>
      </p:sp>
      <p:pic>
        <p:nvPicPr>
          <p:cNvPr id="7" name="Picture 6">
            <a:extLst>
              <a:ext uri="{FF2B5EF4-FFF2-40B4-BE49-F238E27FC236}">
                <a16:creationId xmlns:a16="http://schemas.microsoft.com/office/drawing/2014/main" id="{748BF66A-AAEE-27B6-D1E4-7562926816EC}"/>
              </a:ext>
            </a:extLst>
          </p:cNvPr>
          <p:cNvPicPr>
            <a:picLocks noChangeAspect="1"/>
          </p:cNvPicPr>
          <p:nvPr/>
        </p:nvPicPr>
        <p:blipFill>
          <a:blip r:embed="rId3"/>
          <a:stretch>
            <a:fillRect/>
          </a:stretch>
        </p:blipFill>
        <p:spPr>
          <a:xfrm>
            <a:off x="5335427" y="2495836"/>
            <a:ext cx="6254593" cy="3461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3216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9AD4E-FAD5-BB47-B4AE-AB031B9307AC}"/>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334B85D-9EA6-6443-860C-161F366C31E8}"/>
              </a:ext>
            </a:extLst>
          </p:cNvPr>
          <p:cNvSpPr txBox="1"/>
          <p:nvPr/>
        </p:nvSpPr>
        <p:spPr>
          <a:xfrm>
            <a:off x="377190" y="308324"/>
            <a:ext cx="11212830" cy="1015663"/>
          </a:xfrm>
          <a:prstGeom prst="rect">
            <a:avLst/>
          </a:prstGeom>
          <a:noFill/>
        </p:spPr>
        <p:txBody>
          <a:bodyPr wrap="square" rtlCol="0">
            <a:spAutoFit/>
          </a:bodyPr>
          <a:lstStyle/>
          <a:p>
            <a:r>
              <a:rPr lang="en-US" sz="6000" b="1" dirty="0">
                <a:latin typeface="Trade Gothic LT Std" pitchFamily="2" charset="0"/>
              </a:rPr>
              <a:t>Cost of Attendance</a:t>
            </a:r>
          </a:p>
        </p:txBody>
      </p:sp>
      <p:sp>
        <p:nvSpPr>
          <p:cNvPr id="5" name="TextBox 4">
            <a:extLst>
              <a:ext uri="{FF2B5EF4-FFF2-40B4-BE49-F238E27FC236}">
                <a16:creationId xmlns:a16="http://schemas.microsoft.com/office/drawing/2014/main" id="{E8435973-4B78-DA40-9DD9-83904FDF8812}"/>
              </a:ext>
            </a:extLst>
          </p:cNvPr>
          <p:cNvSpPr txBox="1"/>
          <p:nvPr/>
        </p:nvSpPr>
        <p:spPr>
          <a:xfrm>
            <a:off x="377190" y="1499146"/>
            <a:ext cx="11212830" cy="3970318"/>
          </a:xfrm>
          <a:prstGeom prst="rect">
            <a:avLst/>
          </a:prstGeom>
          <a:noFill/>
        </p:spPr>
        <p:txBody>
          <a:bodyPr wrap="square" rtlCol="0">
            <a:spAutoFit/>
          </a:bodyPr>
          <a:lstStyle/>
          <a:p>
            <a:pPr marL="571500" indent="-571500">
              <a:buFont typeface="Arial" panose="020B0604020202020204" pitchFamily="34" charset="0"/>
              <a:buChar char="•"/>
            </a:pPr>
            <a:r>
              <a:rPr lang="en-US" sz="2800" b="1" dirty="0">
                <a:latin typeface="Trade Gothic LT Std" pitchFamily="2" charset="0"/>
              </a:rPr>
              <a:t>Direct Costs- </a:t>
            </a:r>
            <a:r>
              <a:rPr lang="en-US" sz="2800" dirty="0">
                <a:latin typeface="Trade Gothic LT Std" pitchFamily="2" charset="0"/>
              </a:rPr>
              <a:t>Paid directly to school</a:t>
            </a:r>
          </a:p>
          <a:p>
            <a:pPr marL="1028700" lvl="1" indent="-571500">
              <a:buFont typeface="Arial" panose="020B0604020202020204" pitchFamily="34" charset="0"/>
              <a:buChar char="•"/>
            </a:pPr>
            <a:r>
              <a:rPr lang="en-US" sz="2800" dirty="0">
                <a:latin typeface="Trade Gothic LT Std" pitchFamily="2" charset="0"/>
              </a:rPr>
              <a:t>Tuition, fees, room and board, meal plans, etc.</a:t>
            </a:r>
          </a:p>
          <a:p>
            <a:pPr marL="571500" indent="-571500">
              <a:buFont typeface="Arial" panose="020B0604020202020204" pitchFamily="34" charset="0"/>
              <a:buChar char="•"/>
            </a:pPr>
            <a:r>
              <a:rPr lang="en-US" sz="2800" b="1" dirty="0">
                <a:latin typeface="Trade Gothic LT Std" pitchFamily="2" charset="0"/>
              </a:rPr>
              <a:t>Indirect Costs- </a:t>
            </a:r>
            <a:r>
              <a:rPr lang="en-US" sz="2800" dirty="0">
                <a:latin typeface="Trade Gothic LT Std" pitchFamily="2" charset="0"/>
              </a:rPr>
              <a:t>Variable fees that depend on personal circumstances/choices. These costs can vary widely.</a:t>
            </a:r>
          </a:p>
          <a:p>
            <a:pPr marL="1028700" lvl="1" indent="-571500">
              <a:buFont typeface="Arial" panose="020B0604020202020204" pitchFamily="34" charset="0"/>
              <a:buChar char="•"/>
            </a:pPr>
            <a:r>
              <a:rPr lang="en-US" sz="2800" dirty="0">
                <a:latin typeface="Trade Gothic LT Std" pitchFamily="2" charset="0"/>
              </a:rPr>
              <a:t>Transportation, personal expenses, books and supplies, off-campus housing, etc.</a:t>
            </a:r>
          </a:p>
          <a:p>
            <a:pPr marL="571500" indent="-571500">
              <a:buFont typeface="Arial" panose="020B0604020202020204" pitchFamily="34" charset="0"/>
              <a:buChar char="•"/>
            </a:pPr>
            <a:r>
              <a:rPr lang="en-US" sz="2800" dirty="0">
                <a:latin typeface="Trade Gothic LT Std" pitchFamily="2" charset="0"/>
              </a:rPr>
              <a:t>COA is not what you will pay out of pocket; consider it a comprehensive budget that helps you plan for all potential expenses associated with your education. </a:t>
            </a:r>
          </a:p>
        </p:txBody>
      </p:sp>
    </p:spTree>
    <p:extLst>
      <p:ext uri="{BB962C8B-B14F-4D97-AF65-F5344CB8AC3E}">
        <p14:creationId xmlns:p14="http://schemas.microsoft.com/office/powerpoint/2010/main" val="3718708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BD6791-157B-1E4C-BAD4-593B4082D1F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A7A56A5-C6F4-874F-8405-447D172322B7}"/>
              </a:ext>
            </a:extLst>
          </p:cNvPr>
          <p:cNvSpPr txBox="1"/>
          <p:nvPr/>
        </p:nvSpPr>
        <p:spPr>
          <a:xfrm>
            <a:off x="377190" y="454067"/>
            <a:ext cx="11212830" cy="1015663"/>
          </a:xfrm>
          <a:prstGeom prst="rect">
            <a:avLst/>
          </a:prstGeom>
          <a:noFill/>
        </p:spPr>
        <p:txBody>
          <a:bodyPr wrap="square" rtlCol="0">
            <a:spAutoFit/>
          </a:bodyPr>
          <a:lstStyle/>
          <a:p>
            <a:pPr algn="ctr"/>
            <a:r>
              <a:rPr lang="en-US" sz="6000" b="1" dirty="0">
                <a:latin typeface="Trade Gothic LT Std" pitchFamily="2" charset="0"/>
              </a:rPr>
              <a:t>Example Cost of Attendance</a:t>
            </a:r>
          </a:p>
        </p:txBody>
      </p:sp>
      <p:sp>
        <p:nvSpPr>
          <p:cNvPr id="5" name="TextBox 4">
            <a:extLst>
              <a:ext uri="{FF2B5EF4-FFF2-40B4-BE49-F238E27FC236}">
                <a16:creationId xmlns:a16="http://schemas.microsoft.com/office/drawing/2014/main" id="{367F8E3F-F893-DD41-8E05-7A6C6F8E66DD}"/>
              </a:ext>
            </a:extLst>
          </p:cNvPr>
          <p:cNvSpPr txBox="1"/>
          <p:nvPr/>
        </p:nvSpPr>
        <p:spPr>
          <a:xfrm>
            <a:off x="377189" y="1943030"/>
            <a:ext cx="3892969" cy="3416320"/>
          </a:xfrm>
          <a:prstGeom prst="rect">
            <a:avLst/>
          </a:prstGeom>
          <a:noFill/>
        </p:spPr>
        <p:txBody>
          <a:bodyPr wrap="square" rtlCol="0">
            <a:spAutoFit/>
          </a:bodyPr>
          <a:lstStyle/>
          <a:p>
            <a:r>
              <a:rPr lang="en-US" sz="3600" dirty="0">
                <a:latin typeface="Trade Gothic LT Std" pitchFamily="2" charset="0"/>
              </a:rPr>
              <a:t>However, I only took 6 classes for the year, so my out-of-pocket tuition and fees were actually </a:t>
            </a:r>
            <a:r>
              <a:rPr lang="en-US" sz="3600" b="1" dirty="0">
                <a:latin typeface="Trade Gothic LT Std" pitchFamily="2" charset="0"/>
              </a:rPr>
              <a:t>$8,856.</a:t>
            </a:r>
          </a:p>
        </p:txBody>
      </p:sp>
      <p:pic>
        <p:nvPicPr>
          <p:cNvPr id="8" name="Picture 7">
            <a:extLst>
              <a:ext uri="{FF2B5EF4-FFF2-40B4-BE49-F238E27FC236}">
                <a16:creationId xmlns:a16="http://schemas.microsoft.com/office/drawing/2014/main" id="{DBA66844-0F4A-1D6C-E318-6914B74DD6B1}"/>
              </a:ext>
            </a:extLst>
          </p:cNvPr>
          <p:cNvPicPr>
            <a:picLocks noChangeAspect="1"/>
          </p:cNvPicPr>
          <p:nvPr/>
        </p:nvPicPr>
        <p:blipFill>
          <a:blip r:embed="rId3"/>
          <a:stretch>
            <a:fillRect/>
          </a:stretch>
        </p:blipFill>
        <p:spPr>
          <a:xfrm>
            <a:off x="4117082" y="1732360"/>
            <a:ext cx="7609524" cy="4619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6368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6B5F88-889D-B640-BEDE-3BE9074239E8}"/>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334B85D-9EA6-6443-860C-161F366C31E8}"/>
              </a:ext>
            </a:extLst>
          </p:cNvPr>
          <p:cNvSpPr txBox="1"/>
          <p:nvPr/>
        </p:nvSpPr>
        <p:spPr>
          <a:xfrm>
            <a:off x="377190" y="186345"/>
            <a:ext cx="11212830" cy="707886"/>
          </a:xfrm>
          <a:prstGeom prst="rect">
            <a:avLst/>
          </a:prstGeom>
          <a:noFill/>
        </p:spPr>
        <p:txBody>
          <a:bodyPr wrap="square" rtlCol="0">
            <a:spAutoFit/>
          </a:bodyPr>
          <a:lstStyle/>
          <a:p>
            <a:r>
              <a:rPr lang="en-US" sz="4000" b="1" dirty="0">
                <a:latin typeface="Trade Gothic LT Std" pitchFamily="2" charset="0"/>
              </a:rPr>
              <a:t>Types of Financial Aid</a:t>
            </a:r>
          </a:p>
        </p:txBody>
      </p:sp>
      <p:sp>
        <p:nvSpPr>
          <p:cNvPr id="5" name="TextBox 4">
            <a:extLst>
              <a:ext uri="{FF2B5EF4-FFF2-40B4-BE49-F238E27FC236}">
                <a16:creationId xmlns:a16="http://schemas.microsoft.com/office/drawing/2014/main" id="{7334B85D-9EA6-6443-860C-161F366C31E8}"/>
              </a:ext>
            </a:extLst>
          </p:cNvPr>
          <p:cNvSpPr txBox="1"/>
          <p:nvPr/>
        </p:nvSpPr>
        <p:spPr>
          <a:xfrm>
            <a:off x="377190" y="1213348"/>
            <a:ext cx="10511634" cy="3970318"/>
          </a:xfrm>
          <a:prstGeom prst="rect">
            <a:avLst/>
          </a:prstGeom>
          <a:noFill/>
        </p:spPr>
        <p:txBody>
          <a:bodyPr wrap="square" rtlCol="0">
            <a:spAutoFit/>
          </a:bodyPr>
          <a:lstStyle/>
          <a:p>
            <a:r>
              <a:rPr lang="en-US" sz="3600" dirty="0">
                <a:latin typeface="Trade Gothic LT Std" pitchFamily="2" charset="0"/>
              </a:rPr>
              <a:t>1. </a:t>
            </a:r>
            <a:r>
              <a:rPr lang="en-US" sz="3600" b="1" dirty="0">
                <a:solidFill>
                  <a:srgbClr val="E97726"/>
                </a:solidFill>
                <a:latin typeface="Trade Gothic LT Std" pitchFamily="2" charset="0"/>
              </a:rPr>
              <a:t>Grants</a:t>
            </a:r>
          </a:p>
          <a:p>
            <a:endParaRPr lang="en-US" sz="3600" dirty="0">
              <a:solidFill>
                <a:srgbClr val="FF0000"/>
              </a:solidFill>
              <a:latin typeface="Trade Gothic LT Std" pitchFamily="2" charset="0"/>
            </a:endParaRPr>
          </a:p>
          <a:p>
            <a:r>
              <a:rPr lang="en-US" sz="3600" dirty="0">
                <a:latin typeface="Trade Gothic LT Std" pitchFamily="2" charset="0"/>
              </a:rPr>
              <a:t>2. </a:t>
            </a:r>
            <a:r>
              <a:rPr lang="en-US" sz="3600" b="1" dirty="0">
                <a:solidFill>
                  <a:srgbClr val="E97726"/>
                </a:solidFill>
                <a:latin typeface="Trade Gothic LT Std" pitchFamily="2" charset="0"/>
              </a:rPr>
              <a:t>Loans</a:t>
            </a:r>
          </a:p>
          <a:p>
            <a:endParaRPr lang="en-US" sz="3600" dirty="0">
              <a:solidFill>
                <a:srgbClr val="FF0000"/>
              </a:solidFill>
              <a:latin typeface="Trade Gothic LT Std" pitchFamily="2" charset="0"/>
            </a:endParaRPr>
          </a:p>
          <a:p>
            <a:r>
              <a:rPr lang="en-US" sz="3600" dirty="0">
                <a:latin typeface="Trade Gothic LT Std" pitchFamily="2" charset="0"/>
              </a:rPr>
              <a:t>3. </a:t>
            </a:r>
            <a:r>
              <a:rPr lang="en-US" sz="3600" b="1" dirty="0">
                <a:solidFill>
                  <a:srgbClr val="E97726"/>
                </a:solidFill>
                <a:latin typeface="Trade Gothic LT Std" pitchFamily="2" charset="0"/>
              </a:rPr>
              <a:t>Scholarships</a:t>
            </a:r>
          </a:p>
          <a:p>
            <a:endParaRPr lang="en-US" sz="3600" dirty="0">
              <a:solidFill>
                <a:srgbClr val="FF0000"/>
              </a:solidFill>
              <a:latin typeface="Trade Gothic LT Std" pitchFamily="2" charset="0"/>
            </a:endParaRPr>
          </a:p>
          <a:p>
            <a:r>
              <a:rPr lang="en-US" sz="3600" dirty="0">
                <a:latin typeface="Trade Gothic LT Std" pitchFamily="2" charset="0"/>
              </a:rPr>
              <a:t>4. </a:t>
            </a:r>
            <a:r>
              <a:rPr lang="en-US" sz="3600" b="1" dirty="0">
                <a:solidFill>
                  <a:srgbClr val="E97726"/>
                </a:solidFill>
                <a:latin typeface="Trade Gothic LT Std" pitchFamily="2" charset="0"/>
              </a:rPr>
              <a:t>Student Employment Opportunities</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7029" t="13742" r="21882" b="14965"/>
          <a:stretch/>
        </p:blipFill>
        <p:spPr>
          <a:xfrm>
            <a:off x="5783366" y="305506"/>
            <a:ext cx="3604299" cy="4206355"/>
          </a:xfrm>
          <a:prstGeom prst="rect">
            <a:avLst/>
          </a:prstGeom>
        </p:spPr>
      </p:pic>
    </p:spTree>
    <p:extLst>
      <p:ext uri="{BB962C8B-B14F-4D97-AF65-F5344CB8AC3E}">
        <p14:creationId xmlns:p14="http://schemas.microsoft.com/office/powerpoint/2010/main" val="4232376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6B5F88-889D-B640-BEDE-3BE9074239E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3FC471E-A204-4640-9005-D9501A1C14ED}"/>
              </a:ext>
            </a:extLst>
          </p:cNvPr>
          <p:cNvSpPr txBox="1"/>
          <p:nvPr/>
        </p:nvSpPr>
        <p:spPr>
          <a:xfrm>
            <a:off x="377190" y="108103"/>
            <a:ext cx="11929110" cy="830997"/>
          </a:xfrm>
          <a:prstGeom prst="rect">
            <a:avLst/>
          </a:prstGeom>
          <a:noFill/>
        </p:spPr>
        <p:txBody>
          <a:bodyPr wrap="square" rtlCol="0">
            <a:spAutoFit/>
          </a:bodyPr>
          <a:lstStyle/>
          <a:p>
            <a:pPr algn="ctr"/>
            <a:r>
              <a:rPr lang="en-US" sz="4800" b="1" dirty="0">
                <a:solidFill>
                  <a:srgbClr val="E97726"/>
                </a:solidFill>
                <a:latin typeface="Trade Gothic LT Std" pitchFamily="2" charset="0"/>
              </a:rPr>
              <a:t>GovState Trivia</a:t>
            </a:r>
          </a:p>
        </p:txBody>
      </p:sp>
      <p:sp>
        <p:nvSpPr>
          <p:cNvPr id="7" name="TextBox 6">
            <a:extLst>
              <a:ext uri="{FF2B5EF4-FFF2-40B4-BE49-F238E27FC236}">
                <a16:creationId xmlns:a16="http://schemas.microsoft.com/office/drawing/2014/main" id="{E3FC471E-A204-4640-9005-D9501A1C14ED}"/>
              </a:ext>
            </a:extLst>
          </p:cNvPr>
          <p:cNvSpPr txBox="1"/>
          <p:nvPr/>
        </p:nvSpPr>
        <p:spPr>
          <a:xfrm>
            <a:off x="377190" y="1047202"/>
            <a:ext cx="7370064" cy="4154984"/>
          </a:xfrm>
          <a:prstGeom prst="rect">
            <a:avLst/>
          </a:prstGeom>
          <a:noFill/>
        </p:spPr>
        <p:txBody>
          <a:bodyPr wrap="square" rtlCol="0">
            <a:spAutoFit/>
          </a:bodyPr>
          <a:lstStyle/>
          <a:p>
            <a:pPr marL="342900" indent="-342900">
              <a:buFont typeface="Courier New" panose="02070309020205020404" pitchFamily="49" charset="0"/>
              <a:buChar char="o"/>
            </a:pPr>
            <a:r>
              <a:rPr lang="en-US" sz="2400" dirty="0">
                <a:latin typeface="Trade Gothic LT Std"/>
              </a:rPr>
              <a:t>How tall is the Paul Bunyan Statue located across from Prairie Place?</a:t>
            </a:r>
          </a:p>
          <a:p>
            <a:pPr marL="342900" indent="-342900">
              <a:buFont typeface="Courier New" panose="02070309020205020404" pitchFamily="49" charset="0"/>
              <a:buChar char="o"/>
            </a:pPr>
            <a:endParaRPr lang="en-US" sz="2400" b="1" dirty="0">
              <a:latin typeface="Trade Gothic LT Std" pitchFamily="2" charset="0"/>
            </a:endParaRPr>
          </a:p>
          <a:p>
            <a:r>
              <a:rPr lang="en-US" sz="2400" b="1" dirty="0">
                <a:latin typeface="Trade Gothic LT Std" pitchFamily="2" charset="0"/>
              </a:rPr>
              <a:t>		</a:t>
            </a:r>
            <a:r>
              <a:rPr lang="en-US" sz="2400" b="1" dirty="0">
                <a:solidFill>
                  <a:srgbClr val="E97726"/>
                </a:solidFill>
                <a:latin typeface="Trade Gothic LT Std" pitchFamily="2" charset="0"/>
              </a:rPr>
              <a:t>25 feet</a:t>
            </a:r>
          </a:p>
          <a:p>
            <a:endParaRPr lang="en-US" sz="2400" b="1" dirty="0">
              <a:latin typeface="Trade Gothic LT Std" pitchFamily="2" charset="0"/>
            </a:endParaRPr>
          </a:p>
          <a:p>
            <a:pPr marL="342900" indent="-342900">
              <a:buFont typeface="Courier New" panose="02070309020205020404" pitchFamily="49" charset="0"/>
              <a:buChar char="o"/>
            </a:pPr>
            <a:r>
              <a:rPr lang="en-US" sz="2400" dirty="0">
                <a:latin typeface="Trade Gothic LT Std" pitchFamily="2" charset="0"/>
              </a:rPr>
              <a:t>What is the most commonly seen bird on campus?</a:t>
            </a:r>
          </a:p>
          <a:p>
            <a:endParaRPr lang="en-US" sz="2400" b="1" dirty="0">
              <a:latin typeface="Trade Gothic LT Std" pitchFamily="2" charset="0"/>
            </a:endParaRPr>
          </a:p>
          <a:p>
            <a:r>
              <a:rPr lang="en-US" sz="2400" b="1" dirty="0">
                <a:latin typeface="Trade Gothic LT Std" pitchFamily="2" charset="0"/>
              </a:rPr>
              <a:t>		</a:t>
            </a:r>
            <a:r>
              <a:rPr lang="en-US" sz="2400" b="1" dirty="0">
                <a:solidFill>
                  <a:srgbClr val="E97726"/>
                </a:solidFill>
                <a:latin typeface="Trade Gothic LT Std" pitchFamily="2" charset="0"/>
              </a:rPr>
              <a:t>Goose </a:t>
            </a:r>
          </a:p>
          <a:p>
            <a:endParaRPr lang="en-US" sz="2400" b="1" dirty="0">
              <a:latin typeface="Trade Gothic LT Std" pitchFamily="2" charset="0"/>
            </a:endParaRPr>
          </a:p>
          <a:p>
            <a:endParaRPr lang="en-US" sz="2400" b="1" dirty="0">
              <a:solidFill>
                <a:srgbClr val="E97726"/>
              </a:solidFill>
              <a:latin typeface="Trade Gothic LT Std" pitchFamily="2" charset="0"/>
            </a:endParaRPr>
          </a:p>
          <a:p>
            <a:r>
              <a:rPr lang="en-US" sz="2400" b="1" dirty="0">
                <a:solidFill>
                  <a:srgbClr val="E97726"/>
                </a:solidFill>
                <a:latin typeface="Trade Gothic LT Std" pitchFamily="2" charset="0"/>
              </a:rPr>
              <a:t>		</a:t>
            </a:r>
          </a:p>
        </p:txBody>
      </p:sp>
      <p:pic>
        <p:nvPicPr>
          <p:cNvPr id="2050" name="Picture 2"/>
          <p:cNvPicPr>
            <a:picLocks noChangeAspect="1" noChangeArrowheads="1"/>
          </p:cNvPicPr>
          <p:nvPr/>
        </p:nvPicPr>
        <p:blipFill>
          <a:blip r:embed="rId3">
            <a:extLst>
              <a:ext uri="{837473B0-CC2E-450A-ABE3-18F120FF3D39}">
                <a1611:picAttrSrcUrl xmlns:a1611="http://schemas.microsoft.com/office/drawing/2016/11/main" r:id="rId4"/>
              </a:ext>
            </a:extLst>
          </a:blip>
          <a:srcRect/>
          <a:stretch/>
        </p:blipFill>
        <p:spPr bwMode="auto">
          <a:xfrm>
            <a:off x="8239156" y="1188720"/>
            <a:ext cx="2898019" cy="28980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FC471E-A204-4640-9005-D9501A1C14ED}"/>
              </a:ext>
            </a:extLst>
          </p:cNvPr>
          <p:cNvSpPr txBox="1"/>
          <p:nvPr/>
        </p:nvSpPr>
        <p:spPr>
          <a:xfrm>
            <a:off x="377190" y="4225874"/>
            <a:ext cx="11990832" cy="1200329"/>
          </a:xfrm>
          <a:prstGeom prst="rect">
            <a:avLst/>
          </a:prstGeom>
          <a:noFill/>
        </p:spPr>
        <p:txBody>
          <a:bodyPr wrap="square" rtlCol="0">
            <a:spAutoFit/>
          </a:bodyPr>
          <a:lstStyle/>
          <a:p>
            <a:pPr marL="342900" indent="-342900">
              <a:buFont typeface="Courier New" panose="02070309020205020404" pitchFamily="49" charset="0"/>
              <a:buChar char="o"/>
            </a:pPr>
            <a:r>
              <a:rPr lang="en-US" sz="2400" dirty="0">
                <a:latin typeface="Trade Gothic LT Std" pitchFamily="2" charset="0"/>
              </a:rPr>
              <a:t>What year did GovState welcome the first class of four-year freshman?</a:t>
            </a:r>
          </a:p>
          <a:p>
            <a:pPr lvl="2"/>
            <a:r>
              <a:rPr lang="en-US" sz="2400" dirty="0">
                <a:latin typeface="Trade Gothic LT Std" pitchFamily="2" charset="0"/>
              </a:rPr>
              <a:t> </a:t>
            </a:r>
          </a:p>
          <a:p>
            <a:r>
              <a:rPr lang="en-US" sz="2400" b="1" i="1" dirty="0">
                <a:latin typeface="Trade Gothic LT Std" pitchFamily="2" charset="0"/>
              </a:rPr>
              <a:t>	</a:t>
            </a:r>
            <a:endParaRPr lang="en-US" i="1" dirty="0">
              <a:latin typeface="Trade Gothic LT Std" pitchFamily="2" charset="0"/>
            </a:endParaRPr>
          </a:p>
        </p:txBody>
      </p:sp>
      <p:sp>
        <p:nvSpPr>
          <p:cNvPr id="2" name="TextBox 1">
            <a:extLst>
              <a:ext uri="{FF2B5EF4-FFF2-40B4-BE49-F238E27FC236}">
                <a16:creationId xmlns:a16="http://schemas.microsoft.com/office/drawing/2014/main" id="{21CFEF28-70B4-9611-EDED-93D623629582}"/>
              </a:ext>
            </a:extLst>
          </p:cNvPr>
          <p:cNvSpPr txBox="1"/>
          <p:nvPr/>
        </p:nvSpPr>
        <p:spPr>
          <a:xfrm>
            <a:off x="2281805" y="4797923"/>
            <a:ext cx="3389152" cy="461665"/>
          </a:xfrm>
          <a:prstGeom prst="rect">
            <a:avLst/>
          </a:prstGeom>
          <a:noFill/>
        </p:spPr>
        <p:txBody>
          <a:bodyPr wrap="square" rtlCol="0">
            <a:spAutoFit/>
          </a:bodyPr>
          <a:lstStyle/>
          <a:p>
            <a:r>
              <a:rPr lang="en-US" sz="2400" b="1" dirty="0">
                <a:solidFill>
                  <a:schemeClr val="accent2"/>
                </a:solidFill>
                <a:latin typeface="Trade Gothic LT Std"/>
              </a:rPr>
              <a:t>2014</a:t>
            </a:r>
          </a:p>
        </p:txBody>
      </p:sp>
    </p:spTree>
    <p:extLst>
      <p:ext uri="{BB962C8B-B14F-4D97-AF65-F5344CB8AC3E}">
        <p14:creationId xmlns:p14="http://schemas.microsoft.com/office/powerpoint/2010/main" val="234310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p:cTn id="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7">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anim calcmode="lin" valueType="num">
                                      <p:cBhvr additive="base">
                                        <p:cTn id="14"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p:cTn id="27"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29" dur="500"/>
                                        <p:tgtEl>
                                          <p:spTgt spid="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BD6791-157B-1E4C-BAD4-593B4082D1F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A7A56A5-C6F4-874F-8405-447D172322B7}"/>
              </a:ext>
            </a:extLst>
          </p:cNvPr>
          <p:cNvSpPr txBox="1"/>
          <p:nvPr/>
        </p:nvSpPr>
        <p:spPr>
          <a:xfrm>
            <a:off x="377190" y="263629"/>
            <a:ext cx="11212830" cy="769441"/>
          </a:xfrm>
          <a:prstGeom prst="rect">
            <a:avLst/>
          </a:prstGeom>
          <a:noFill/>
        </p:spPr>
        <p:txBody>
          <a:bodyPr wrap="square" rtlCol="0">
            <a:spAutoFit/>
          </a:bodyPr>
          <a:lstStyle/>
          <a:p>
            <a:pPr algn="ctr"/>
            <a:r>
              <a:rPr lang="en-US" sz="4400" b="1" dirty="0">
                <a:latin typeface="Trade Gothic LT Std" pitchFamily="2" charset="0"/>
              </a:rPr>
              <a:t>Types of Grants (2024-25 Award Amounts)</a:t>
            </a:r>
          </a:p>
        </p:txBody>
      </p:sp>
      <p:sp>
        <p:nvSpPr>
          <p:cNvPr id="5" name="TextBox 4">
            <a:extLst>
              <a:ext uri="{FF2B5EF4-FFF2-40B4-BE49-F238E27FC236}">
                <a16:creationId xmlns:a16="http://schemas.microsoft.com/office/drawing/2014/main" id="{367F8E3F-F893-DD41-8E05-7A6C6F8E66DD}"/>
              </a:ext>
            </a:extLst>
          </p:cNvPr>
          <p:cNvSpPr txBox="1"/>
          <p:nvPr/>
        </p:nvSpPr>
        <p:spPr>
          <a:xfrm>
            <a:off x="377190" y="971515"/>
            <a:ext cx="10318519" cy="5509200"/>
          </a:xfrm>
          <a:prstGeom prst="rect">
            <a:avLst/>
          </a:prstGeom>
          <a:noFill/>
        </p:spPr>
        <p:txBody>
          <a:bodyPr wrap="square" rtlCol="0">
            <a:spAutoFit/>
          </a:bodyPr>
          <a:lstStyle/>
          <a:p>
            <a:pPr marL="230188" indent="-230188">
              <a:buFont typeface="Arial" panose="020B0604020202020204" pitchFamily="34" charset="0"/>
              <a:buChar char="•"/>
            </a:pPr>
            <a:r>
              <a:rPr lang="en-US" sz="3200" b="1" dirty="0">
                <a:solidFill>
                  <a:srgbClr val="E97726"/>
                </a:solidFill>
                <a:latin typeface="Trade Gothic LT Std" pitchFamily="2" charset="0"/>
              </a:rPr>
              <a:t>Federal PELL Grant</a:t>
            </a:r>
          </a:p>
          <a:p>
            <a:pPr>
              <a:tabLst>
                <a:tab pos="461963" algn="l"/>
              </a:tabLst>
            </a:pPr>
            <a:r>
              <a:rPr lang="en-US" sz="3200" b="1" dirty="0">
                <a:latin typeface="Trade Gothic LT Std" pitchFamily="2" charset="0"/>
              </a:rPr>
              <a:t>	</a:t>
            </a:r>
            <a:r>
              <a:rPr lang="en-US" sz="3200" dirty="0">
                <a:latin typeface="Trade Gothic LT Std" pitchFamily="2" charset="0"/>
              </a:rPr>
              <a:t>Up to $7,395, determined by SAI</a:t>
            </a:r>
          </a:p>
          <a:p>
            <a:pPr marL="230188" indent="-230188">
              <a:buFont typeface="Arial" panose="020B0604020202020204" pitchFamily="34" charset="0"/>
              <a:buChar char="•"/>
            </a:pPr>
            <a:r>
              <a:rPr lang="en-US" sz="3200" b="1" dirty="0">
                <a:solidFill>
                  <a:srgbClr val="E97726"/>
                </a:solidFill>
                <a:latin typeface="Trade Gothic LT Std" pitchFamily="2" charset="0"/>
              </a:rPr>
              <a:t>Illinois MAP Grant</a:t>
            </a:r>
          </a:p>
          <a:p>
            <a:pPr>
              <a:tabLst>
                <a:tab pos="461963" algn="l"/>
              </a:tabLst>
            </a:pPr>
            <a:r>
              <a:rPr lang="en-US" sz="3200" b="1" dirty="0">
                <a:latin typeface="Trade Gothic LT Std" pitchFamily="2" charset="0"/>
              </a:rPr>
              <a:t>	</a:t>
            </a:r>
            <a:r>
              <a:rPr lang="en-US" sz="3200" dirty="0">
                <a:latin typeface="Trade Gothic LT Std" pitchFamily="2" charset="0"/>
              </a:rPr>
              <a:t>Up to $8,400, determined by SAI</a:t>
            </a:r>
          </a:p>
          <a:p>
            <a:pPr marL="230188" indent="-230188">
              <a:buFont typeface="Arial" panose="020B0604020202020204" pitchFamily="34" charset="0"/>
              <a:buChar char="•"/>
            </a:pPr>
            <a:r>
              <a:rPr lang="en-US" sz="3200" b="1" dirty="0">
                <a:solidFill>
                  <a:srgbClr val="E97726"/>
                </a:solidFill>
                <a:latin typeface="Trade Gothic LT Std" pitchFamily="2" charset="0"/>
              </a:rPr>
              <a:t>Federal SEOG Grant</a:t>
            </a:r>
          </a:p>
          <a:p>
            <a:pPr>
              <a:tabLst>
                <a:tab pos="461963" algn="l"/>
              </a:tabLst>
            </a:pPr>
            <a:r>
              <a:rPr lang="en-US" sz="3200" b="1" dirty="0">
                <a:latin typeface="Trade Gothic LT Std" pitchFamily="2" charset="0"/>
              </a:rPr>
              <a:t>	</a:t>
            </a:r>
            <a:r>
              <a:rPr lang="en-US" sz="3200" dirty="0">
                <a:latin typeface="Trade Gothic LT Std" pitchFamily="2" charset="0"/>
              </a:rPr>
              <a:t>$1,000 for students with </a:t>
            </a:r>
          </a:p>
          <a:p>
            <a:pPr>
              <a:tabLst>
                <a:tab pos="461963" algn="l"/>
              </a:tabLst>
            </a:pPr>
            <a:r>
              <a:rPr lang="en-US" sz="3200" dirty="0">
                <a:latin typeface="Trade Gothic LT Std" pitchFamily="2" charset="0"/>
              </a:rPr>
              <a:t>	exceptional need</a:t>
            </a:r>
          </a:p>
          <a:p>
            <a:pPr marL="230188" indent="-230188">
              <a:buFont typeface="Arial" panose="020B0604020202020204" pitchFamily="34" charset="0"/>
              <a:buChar char="•"/>
            </a:pPr>
            <a:r>
              <a:rPr lang="en-US" sz="3200" b="1" dirty="0">
                <a:solidFill>
                  <a:srgbClr val="E97726"/>
                </a:solidFill>
                <a:latin typeface="Trade Gothic LT Std" pitchFamily="2" charset="0"/>
              </a:rPr>
              <a:t>TEACH Grant</a:t>
            </a:r>
          </a:p>
          <a:p>
            <a:pPr>
              <a:tabLst>
                <a:tab pos="461963" algn="l"/>
              </a:tabLst>
            </a:pPr>
            <a:r>
              <a:rPr lang="en-US" sz="3200" b="1" dirty="0">
                <a:latin typeface="Trade Gothic LT Std" pitchFamily="2" charset="0"/>
              </a:rPr>
              <a:t>	</a:t>
            </a:r>
            <a:r>
              <a:rPr lang="en-US" sz="3200" dirty="0">
                <a:latin typeface="Trade Gothic LT Std" pitchFamily="2" charset="0"/>
              </a:rPr>
              <a:t>Pays up to $3,772 p/year</a:t>
            </a:r>
          </a:p>
          <a:p>
            <a:pPr>
              <a:tabLst>
                <a:tab pos="461963" algn="l"/>
              </a:tabLst>
            </a:pPr>
            <a:r>
              <a:rPr lang="en-US" sz="3200" dirty="0">
                <a:latin typeface="Trade Gothic LT Std" pitchFamily="2" charset="0"/>
              </a:rPr>
              <a:t>	Requires 3.25 GPA</a:t>
            </a:r>
          </a:p>
          <a:p>
            <a:pPr>
              <a:tabLst>
                <a:tab pos="461963" algn="l"/>
              </a:tabLst>
            </a:pPr>
            <a:r>
              <a:rPr lang="en-US" sz="3200" dirty="0">
                <a:latin typeface="Trade Gothic LT Std" pitchFamily="2" charset="0"/>
              </a:rPr>
              <a:t>	After graduation 4-year work requirement</a:t>
            </a:r>
          </a:p>
        </p:txBody>
      </p:sp>
      <p:pic>
        <p:nvPicPr>
          <p:cNvPr id="6" name="Picture 5">
            <a:extLst>
              <a:ext uri="{FF2B5EF4-FFF2-40B4-BE49-F238E27FC236}">
                <a16:creationId xmlns:a16="http://schemas.microsoft.com/office/drawing/2014/main" id="{175AD4DA-6EF3-E6AD-6B62-687256ED4316}"/>
              </a:ext>
            </a:extLst>
          </p:cNvPr>
          <p:cNvPicPr>
            <a:picLocks noChangeAspect="1"/>
          </p:cNvPicPr>
          <p:nvPr/>
        </p:nvPicPr>
        <p:blipFill rotWithShape="1">
          <a:blip r:embed="rId3">
            <a:extLst>
              <a:ext uri="{28A0092B-C50C-407E-A947-70E740481C1C}">
                <a14:useLocalDpi xmlns:a14="http://schemas.microsoft.com/office/drawing/2010/main" val="0"/>
              </a:ext>
            </a:extLst>
          </a:blip>
          <a:srcRect l="10444" t="15467" r="10222" b="36799"/>
          <a:stretch/>
        </p:blipFill>
        <p:spPr>
          <a:xfrm>
            <a:off x="6917436" y="1894032"/>
            <a:ext cx="5038344" cy="3031474"/>
          </a:xfrm>
          <a:prstGeom prst="rect">
            <a:avLst/>
          </a:prstGeom>
        </p:spPr>
      </p:pic>
    </p:spTree>
    <p:extLst>
      <p:ext uri="{BB962C8B-B14F-4D97-AF65-F5344CB8AC3E}">
        <p14:creationId xmlns:p14="http://schemas.microsoft.com/office/powerpoint/2010/main" val="4013168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6B5F88-889D-B640-BEDE-3BE9074239E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334B85D-9EA6-6443-860C-161F366C31E8}"/>
              </a:ext>
            </a:extLst>
          </p:cNvPr>
          <p:cNvSpPr txBox="1"/>
          <p:nvPr/>
        </p:nvSpPr>
        <p:spPr>
          <a:xfrm>
            <a:off x="377190" y="186345"/>
            <a:ext cx="11212830" cy="707886"/>
          </a:xfrm>
          <a:prstGeom prst="rect">
            <a:avLst/>
          </a:prstGeom>
          <a:noFill/>
        </p:spPr>
        <p:txBody>
          <a:bodyPr wrap="square" rtlCol="0">
            <a:spAutoFit/>
          </a:bodyPr>
          <a:lstStyle/>
          <a:p>
            <a:r>
              <a:rPr lang="en-US" sz="4000" b="1" dirty="0">
                <a:latin typeface="Trade Gothic LT Std" pitchFamily="2" charset="0"/>
              </a:rPr>
              <a:t>Student Loans</a:t>
            </a:r>
          </a:p>
        </p:txBody>
      </p:sp>
      <p:sp>
        <p:nvSpPr>
          <p:cNvPr id="5" name="TextBox 4">
            <a:extLst>
              <a:ext uri="{FF2B5EF4-FFF2-40B4-BE49-F238E27FC236}">
                <a16:creationId xmlns:a16="http://schemas.microsoft.com/office/drawing/2014/main" id="{7334B85D-9EA6-6443-860C-161F366C31E8}"/>
              </a:ext>
            </a:extLst>
          </p:cNvPr>
          <p:cNvSpPr txBox="1"/>
          <p:nvPr/>
        </p:nvSpPr>
        <p:spPr>
          <a:xfrm>
            <a:off x="377190" y="1213348"/>
            <a:ext cx="6345501" cy="3939540"/>
          </a:xfrm>
          <a:prstGeom prst="rect">
            <a:avLst/>
          </a:prstGeom>
          <a:noFill/>
        </p:spPr>
        <p:txBody>
          <a:bodyPr wrap="square" rtlCol="0">
            <a:spAutoFit/>
          </a:bodyPr>
          <a:lstStyle/>
          <a:p>
            <a:r>
              <a:rPr lang="en-US" sz="2500" dirty="0">
                <a:latin typeface="Trade Gothic LT Std" pitchFamily="2" charset="0"/>
              </a:rPr>
              <a:t>1. </a:t>
            </a:r>
            <a:r>
              <a:rPr lang="en-US" sz="2500" b="1" dirty="0">
                <a:solidFill>
                  <a:srgbClr val="E97726"/>
                </a:solidFill>
                <a:latin typeface="Trade Gothic LT Std" pitchFamily="2" charset="0"/>
              </a:rPr>
              <a:t>Federal Direct Loans*</a:t>
            </a:r>
            <a:endParaRPr lang="en-US" sz="2500" dirty="0">
              <a:latin typeface="Trade Gothic LT Std" pitchFamily="2" charset="0"/>
            </a:endParaRPr>
          </a:p>
          <a:p>
            <a:r>
              <a:rPr lang="en-US" sz="2500" dirty="0">
                <a:latin typeface="Trade Gothic LT Std" pitchFamily="2" charset="0"/>
              </a:rPr>
              <a:t>	-Subsidized</a:t>
            </a:r>
          </a:p>
          <a:p>
            <a:r>
              <a:rPr lang="en-US" sz="2500" dirty="0">
                <a:latin typeface="Trade Gothic LT Std" pitchFamily="2" charset="0"/>
              </a:rPr>
              <a:t>	-Unsubsidized</a:t>
            </a:r>
          </a:p>
          <a:p>
            <a:r>
              <a:rPr lang="en-US" sz="2500" dirty="0">
                <a:latin typeface="Trade Gothic LT Std" pitchFamily="2" charset="0"/>
              </a:rPr>
              <a:t>	-Parent PLUS</a:t>
            </a:r>
          </a:p>
          <a:p>
            <a:endParaRPr lang="en-US" sz="2500" dirty="0">
              <a:solidFill>
                <a:srgbClr val="FF0000"/>
              </a:solidFill>
              <a:latin typeface="Trade Gothic LT Std" pitchFamily="2" charset="0"/>
            </a:endParaRPr>
          </a:p>
          <a:p>
            <a:r>
              <a:rPr lang="en-US" sz="2500" dirty="0">
                <a:latin typeface="Trade Gothic LT Std" pitchFamily="2" charset="0"/>
              </a:rPr>
              <a:t>2. </a:t>
            </a:r>
            <a:r>
              <a:rPr lang="en-US" sz="2500" b="1" dirty="0">
                <a:solidFill>
                  <a:srgbClr val="E97726"/>
                </a:solidFill>
                <a:latin typeface="Trade Gothic LT Std" pitchFamily="2" charset="0"/>
              </a:rPr>
              <a:t>Private Student Loans</a:t>
            </a:r>
          </a:p>
          <a:p>
            <a:endParaRPr lang="en-US" sz="2000" i="1" dirty="0">
              <a:solidFill>
                <a:srgbClr val="E97726"/>
              </a:solidFill>
              <a:latin typeface="Trade Gothic LT Std" pitchFamily="2" charset="0"/>
            </a:endParaRPr>
          </a:p>
          <a:p>
            <a:endParaRPr lang="en-US" sz="2000" i="1" dirty="0">
              <a:solidFill>
                <a:srgbClr val="E97726"/>
              </a:solidFill>
              <a:latin typeface="Trade Gothic LT Std" pitchFamily="2" charset="0"/>
            </a:endParaRPr>
          </a:p>
          <a:p>
            <a:r>
              <a:rPr lang="en-US" sz="2000" i="1" dirty="0">
                <a:solidFill>
                  <a:srgbClr val="E97726"/>
                </a:solidFill>
                <a:latin typeface="Trade Gothic LT Std" pitchFamily="2" charset="0"/>
              </a:rPr>
              <a:t>*Students must be enrolled in at least half-time (6 credit hours) status with Financial Aid eligible </a:t>
            </a:r>
            <a:r>
              <a:rPr lang="en-US" sz="2000" i="1">
                <a:solidFill>
                  <a:srgbClr val="E97726"/>
                </a:solidFill>
                <a:latin typeface="Trade Gothic LT Std" pitchFamily="2" charset="0"/>
              </a:rPr>
              <a:t>coursework to </a:t>
            </a:r>
            <a:r>
              <a:rPr lang="en-US" sz="2000" i="1" dirty="0">
                <a:solidFill>
                  <a:srgbClr val="E97726"/>
                </a:solidFill>
                <a:latin typeface="Trade Gothic LT Std" pitchFamily="2" charset="0"/>
              </a:rPr>
              <a:t>qualify for Federal loans.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240" t="15238" r="16440" b="19455"/>
          <a:stretch/>
        </p:blipFill>
        <p:spPr>
          <a:xfrm rot="385112">
            <a:off x="6960279" y="887435"/>
            <a:ext cx="4068147" cy="4478694"/>
          </a:xfrm>
          <a:prstGeom prst="rect">
            <a:avLst/>
          </a:prstGeom>
        </p:spPr>
      </p:pic>
    </p:spTree>
    <p:extLst>
      <p:ext uri="{BB962C8B-B14F-4D97-AF65-F5344CB8AC3E}">
        <p14:creationId xmlns:p14="http://schemas.microsoft.com/office/powerpoint/2010/main" val="3466819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6B5F88-889D-B640-BEDE-3BE9074239E8}"/>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334B85D-9EA6-6443-860C-161F366C31E8}"/>
              </a:ext>
            </a:extLst>
          </p:cNvPr>
          <p:cNvSpPr txBox="1"/>
          <p:nvPr/>
        </p:nvSpPr>
        <p:spPr>
          <a:xfrm>
            <a:off x="489585" y="619978"/>
            <a:ext cx="11212830" cy="707886"/>
          </a:xfrm>
          <a:prstGeom prst="rect">
            <a:avLst/>
          </a:prstGeom>
          <a:noFill/>
        </p:spPr>
        <p:txBody>
          <a:bodyPr wrap="square" rtlCol="0">
            <a:spAutoFit/>
          </a:bodyPr>
          <a:lstStyle/>
          <a:p>
            <a:pPr algn="ctr"/>
            <a:r>
              <a:rPr lang="en-US" sz="4000" b="1" dirty="0">
                <a:latin typeface="Trade Gothic LT Std" pitchFamily="2" charset="0"/>
              </a:rPr>
              <a:t>Dependent Direct Loan Borrowing Limits</a:t>
            </a:r>
          </a:p>
        </p:txBody>
      </p:sp>
      <p:graphicFrame>
        <p:nvGraphicFramePr>
          <p:cNvPr id="2" name="Table 6">
            <a:extLst>
              <a:ext uri="{FF2B5EF4-FFF2-40B4-BE49-F238E27FC236}">
                <a16:creationId xmlns:a16="http://schemas.microsoft.com/office/drawing/2014/main" id="{E15E98FB-D2D6-F8DF-0BC5-04E46493323F}"/>
              </a:ext>
            </a:extLst>
          </p:cNvPr>
          <p:cNvGraphicFramePr>
            <a:graphicFrameLocks noGrp="1"/>
          </p:cNvGraphicFramePr>
          <p:nvPr/>
        </p:nvGraphicFramePr>
        <p:xfrm>
          <a:off x="1329745" y="2286000"/>
          <a:ext cx="9307720" cy="2286000"/>
        </p:xfrm>
        <a:graphic>
          <a:graphicData uri="http://schemas.openxmlformats.org/drawingml/2006/table">
            <a:tbl>
              <a:tblPr firstRow="1" bandRow="1">
                <a:tableStyleId>{5C22544A-7EE6-4342-B048-85BDC9FD1C3A}</a:tableStyleId>
              </a:tblPr>
              <a:tblGrid>
                <a:gridCol w="3554139">
                  <a:extLst>
                    <a:ext uri="{9D8B030D-6E8A-4147-A177-3AD203B41FA5}">
                      <a16:colId xmlns:a16="http://schemas.microsoft.com/office/drawing/2014/main" val="2873344194"/>
                    </a:ext>
                  </a:extLst>
                </a:gridCol>
                <a:gridCol w="5753581">
                  <a:extLst>
                    <a:ext uri="{9D8B030D-6E8A-4147-A177-3AD203B41FA5}">
                      <a16:colId xmlns:a16="http://schemas.microsoft.com/office/drawing/2014/main" val="211828653"/>
                    </a:ext>
                  </a:extLst>
                </a:gridCol>
              </a:tblGrid>
              <a:tr h="370840">
                <a:tc>
                  <a:txBody>
                    <a:bodyPr/>
                    <a:lstStyle/>
                    <a:p>
                      <a:pPr algn="ctr"/>
                      <a:r>
                        <a:rPr lang="en-US" sz="2400" dirty="0"/>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Amount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8665327"/>
                  </a:ext>
                </a:extLst>
              </a:tr>
              <a:tr h="370840">
                <a:tc>
                  <a:txBody>
                    <a:bodyPr/>
                    <a:lstStyle/>
                    <a:p>
                      <a:r>
                        <a:rPr lang="en-US" sz="2400" dirty="0"/>
                        <a:t>First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$3,500 Subsidized; $2,000 Unsubsidized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0105160"/>
                  </a:ext>
                </a:extLst>
              </a:tr>
              <a:tr h="370840">
                <a:tc>
                  <a:txBody>
                    <a:bodyPr/>
                    <a:lstStyle/>
                    <a:p>
                      <a:r>
                        <a:rPr lang="en-US" sz="2400" dirty="0"/>
                        <a:t>Sophomore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$4,500 Subsidized; $2,000 Unsubsidized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0938173"/>
                  </a:ext>
                </a:extLst>
              </a:tr>
              <a:tr h="370840">
                <a:tc>
                  <a:txBody>
                    <a:bodyPr/>
                    <a:lstStyle/>
                    <a:p>
                      <a:r>
                        <a:rPr lang="en-US" sz="2400" dirty="0"/>
                        <a:t>Junior/Senior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$5,500 Subsidized; $2,000 Unsubsidized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0894269"/>
                  </a:ext>
                </a:extLst>
              </a:tr>
              <a:tr h="370840">
                <a:tc>
                  <a:txBody>
                    <a:bodyPr/>
                    <a:lstStyle/>
                    <a:p>
                      <a:r>
                        <a:rPr lang="en-US" sz="2400" dirty="0"/>
                        <a:t>Aggregate Loan Limits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$23,000 Subsidized; $31K including Unsub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5990096"/>
                  </a:ext>
                </a:extLst>
              </a:tr>
            </a:tbl>
          </a:graphicData>
        </a:graphic>
      </p:graphicFrame>
    </p:spTree>
    <p:extLst>
      <p:ext uri="{BB962C8B-B14F-4D97-AF65-F5344CB8AC3E}">
        <p14:creationId xmlns:p14="http://schemas.microsoft.com/office/powerpoint/2010/main" val="3602997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6B5F88-889D-B640-BEDE-3BE9074239E8}"/>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334B85D-9EA6-6443-860C-161F366C31E8}"/>
              </a:ext>
            </a:extLst>
          </p:cNvPr>
          <p:cNvSpPr txBox="1"/>
          <p:nvPr/>
        </p:nvSpPr>
        <p:spPr>
          <a:xfrm>
            <a:off x="377190" y="186345"/>
            <a:ext cx="11212830" cy="707886"/>
          </a:xfrm>
          <a:prstGeom prst="rect">
            <a:avLst/>
          </a:prstGeom>
          <a:noFill/>
        </p:spPr>
        <p:txBody>
          <a:bodyPr wrap="square" rtlCol="0">
            <a:spAutoFit/>
          </a:bodyPr>
          <a:lstStyle/>
          <a:p>
            <a:pPr algn="ctr"/>
            <a:r>
              <a:rPr lang="en-US" sz="4000" b="1" dirty="0">
                <a:latin typeface="Trade Gothic LT Std" pitchFamily="2" charset="0"/>
              </a:rPr>
              <a:t>Parent Plus Loan</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240" t="15238" r="16440" b="19455"/>
          <a:stretch/>
        </p:blipFill>
        <p:spPr>
          <a:xfrm>
            <a:off x="8022210" y="1381873"/>
            <a:ext cx="3843357" cy="4231219"/>
          </a:xfrm>
          <a:prstGeom prst="rect">
            <a:avLst/>
          </a:prstGeom>
        </p:spPr>
      </p:pic>
      <p:sp>
        <p:nvSpPr>
          <p:cNvPr id="2" name="TextBox 1">
            <a:extLst>
              <a:ext uri="{FF2B5EF4-FFF2-40B4-BE49-F238E27FC236}">
                <a16:creationId xmlns:a16="http://schemas.microsoft.com/office/drawing/2014/main" id="{26516C75-59F9-E776-0F7F-3BC16668F441}"/>
              </a:ext>
            </a:extLst>
          </p:cNvPr>
          <p:cNvSpPr txBox="1"/>
          <p:nvPr/>
        </p:nvSpPr>
        <p:spPr>
          <a:xfrm>
            <a:off x="377189" y="1211888"/>
            <a:ext cx="7861837" cy="4401205"/>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1D35"/>
                </a:solidFill>
                <a:latin typeface="Google Sans"/>
              </a:rPr>
              <a:t>A</a:t>
            </a:r>
            <a:r>
              <a:rPr lang="en-US" sz="2000" dirty="0">
                <a:solidFill>
                  <a:srgbClr val="E97726"/>
                </a:solidFill>
                <a:latin typeface="Trade Gothic LT Std" pitchFamily="2" charset="0"/>
              </a:rPr>
              <a:t> parent-plus </a:t>
            </a:r>
            <a:r>
              <a:rPr lang="en-US" sz="2000" dirty="0">
                <a:solidFill>
                  <a:srgbClr val="001D35"/>
                </a:solidFill>
                <a:latin typeface="Google Sans"/>
              </a:rPr>
              <a:t>loan is a federal </a:t>
            </a:r>
            <a:r>
              <a:rPr lang="en-US" sz="2000" b="0" i="0" dirty="0">
                <a:solidFill>
                  <a:srgbClr val="001D35"/>
                </a:solidFill>
                <a:effectLst/>
                <a:latin typeface="Google Sans"/>
              </a:rPr>
              <a:t>student loan taken out in </a:t>
            </a:r>
            <a:r>
              <a:rPr lang="en-US" sz="2000" b="1" i="0" dirty="0">
                <a:solidFill>
                  <a:srgbClr val="001D35"/>
                </a:solidFill>
                <a:effectLst/>
                <a:latin typeface="Google Sans"/>
              </a:rPr>
              <a:t>the parent's name</a:t>
            </a:r>
            <a:r>
              <a:rPr lang="en-US" sz="2000" b="0" i="0" dirty="0">
                <a:solidFill>
                  <a:srgbClr val="001D35"/>
                </a:solidFill>
                <a:effectLst/>
                <a:latin typeface="Google Sans"/>
              </a:rPr>
              <a:t>. The parent is ultimately responsible for repaying the loan.</a:t>
            </a:r>
          </a:p>
          <a:p>
            <a:endParaRPr lang="en-US" sz="2000" b="0" i="0" dirty="0">
              <a:solidFill>
                <a:srgbClr val="001D35"/>
              </a:solidFill>
              <a:effectLst/>
              <a:latin typeface="Google Sans"/>
            </a:endParaRPr>
          </a:p>
          <a:p>
            <a:pPr marL="342900" indent="-342900">
              <a:buFont typeface="Arial" panose="020B0604020202020204" pitchFamily="34" charset="0"/>
              <a:buChar char="•"/>
            </a:pPr>
            <a:r>
              <a:rPr lang="en-US" sz="2000" dirty="0">
                <a:solidFill>
                  <a:srgbClr val="001D35"/>
                </a:solidFill>
                <a:latin typeface="Google Sans"/>
              </a:rPr>
              <a:t>While this is better than pursuing a private loan, we recommend looking into scholarships or payment plans before going this route, as PPLs carry higher interest rates similar to those of private loans. </a:t>
            </a:r>
          </a:p>
          <a:p>
            <a:pPr marL="342900" indent="-342900">
              <a:buFont typeface="Arial" panose="020B0604020202020204" pitchFamily="34" charset="0"/>
              <a:buChar char="•"/>
            </a:pPr>
            <a:endParaRPr lang="en-US" sz="2000" dirty="0">
              <a:solidFill>
                <a:srgbClr val="001D35"/>
              </a:solidFill>
              <a:latin typeface="Google Sans"/>
            </a:endParaRPr>
          </a:p>
          <a:p>
            <a:pPr marL="342900" indent="-342900">
              <a:buFont typeface="Arial" panose="020B0604020202020204" pitchFamily="34" charset="0"/>
              <a:buChar char="•"/>
            </a:pPr>
            <a:r>
              <a:rPr lang="en-US" sz="2000" dirty="0">
                <a:solidFill>
                  <a:srgbClr val="001D35"/>
                </a:solidFill>
                <a:latin typeface="Google Sans"/>
              </a:rPr>
              <a:t>There aren’t aggregate limits to PPL’s and can be issued up to cost-of-attendance. Meaning if you take our COA and deduct what financial aid you are set to receive (grants, loans, scholarships, federal work-study, etc.,), that can be your total PPL amount. </a:t>
            </a:r>
          </a:p>
          <a:p>
            <a:endParaRPr lang="en-US" sz="2000" dirty="0">
              <a:solidFill>
                <a:srgbClr val="001D35"/>
              </a:solidFill>
              <a:latin typeface="Google Sans"/>
            </a:endParaRPr>
          </a:p>
          <a:p>
            <a:pPr marL="342900" indent="-342900">
              <a:buFont typeface="Arial" panose="020B0604020202020204" pitchFamily="34" charset="0"/>
              <a:buChar char="•"/>
            </a:pPr>
            <a:r>
              <a:rPr lang="en-US" sz="2000" dirty="0">
                <a:solidFill>
                  <a:srgbClr val="001D35"/>
                </a:solidFill>
                <a:latin typeface="Google Sans"/>
              </a:rPr>
              <a:t>If you apply and are denied, you can request an endorser, or your child can receive additional unsubsidized loan money.</a:t>
            </a:r>
            <a:endParaRPr lang="en-US" sz="2000" dirty="0">
              <a:latin typeface="Trade Gothic LT Std" pitchFamily="2" charset="0"/>
            </a:endParaRPr>
          </a:p>
        </p:txBody>
      </p:sp>
    </p:spTree>
    <p:extLst>
      <p:ext uri="{BB962C8B-B14F-4D97-AF65-F5344CB8AC3E}">
        <p14:creationId xmlns:p14="http://schemas.microsoft.com/office/powerpoint/2010/main" val="3700967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6B5F88-889D-B640-BEDE-3BE9074239E8}"/>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334B85D-9EA6-6443-860C-161F366C31E8}"/>
              </a:ext>
            </a:extLst>
          </p:cNvPr>
          <p:cNvSpPr txBox="1"/>
          <p:nvPr/>
        </p:nvSpPr>
        <p:spPr>
          <a:xfrm>
            <a:off x="377190" y="186345"/>
            <a:ext cx="11212830" cy="769441"/>
          </a:xfrm>
          <a:prstGeom prst="rect">
            <a:avLst/>
          </a:prstGeom>
          <a:noFill/>
        </p:spPr>
        <p:txBody>
          <a:bodyPr wrap="square" rtlCol="0">
            <a:spAutoFit/>
          </a:bodyPr>
          <a:lstStyle/>
          <a:p>
            <a:pPr algn="ctr"/>
            <a:r>
              <a:rPr lang="en-US" sz="4400" b="1" dirty="0">
                <a:latin typeface="Trade Gothic LT Std" pitchFamily="2" charset="0"/>
              </a:rPr>
              <a:t>Federal Work Study</a:t>
            </a:r>
          </a:p>
        </p:txBody>
      </p:sp>
      <p:sp>
        <p:nvSpPr>
          <p:cNvPr id="5" name="TextBox 4">
            <a:extLst>
              <a:ext uri="{FF2B5EF4-FFF2-40B4-BE49-F238E27FC236}">
                <a16:creationId xmlns:a16="http://schemas.microsoft.com/office/drawing/2014/main" id="{7334B85D-9EA6-6443-860C-161F366C31E8}"/>
              </a:ext>
            </a:extLst>
          </p:cNvPr>
          <p:cNvSpPr txBox="1"/>
          <p:nvPr/>
        </p:nvSpPr>
        <p:spPr>
          <a:xfrm>
            <a:off x="377189" y="1092970"/>
            <a:ext cx="9949066" cy="4909036"/>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rgbClr val="E97726"/>
                </a:solidFill>
                <a:latin typeface="Trade Gothic LT Std" pitchFamily="2" charset="0"/>
              </a:rPr>
              <a:t>Allows students to earn money to help pay for educational expenses</a:t>
            </a:r>
          </a:p>
          <a:p>
            <a:pPr marL="342900" indent="-342900">
              <a:buFont typeface="Arial" panose="020B0604020202020204" pitchFamily="34" charset="0"/>
              <a:buChar char="•"/>
            </a:pPr>
            <a:r>
              <a:rPr lang="en-US" sz="3200" dirty="0">
                <a:solidFill>
                  <a:srgbClr val="E97726"/>
                </a:solidFill>
                <a:latin typeface="Trade Gothic LT Std" pitchFamily="2" charset="0"/>
              </a:rPr>
              <a:t>Employment on or off-campus</a:t>
            </a:r>
          </a:p>
          <a:p>
            <a:pPr marL="342900" indent="-342900">
              <a:buFont typeface="Arial" panose="020B0604020202020204" pitchFamily="34" charset="0"/>
              <a:buChar char="•"/>
            </a:pPr>
            <a:r>
              <a:rPr lang="en-US" sz="3200" dirty="0">
                <a:solidFill>
                  <a:srgbClr val="E97726"/>
                </a:solidFill>
                <a:latin typeface="Trade Gothic LT Std" pitchFamily="2" charset="0"/>
              </a:rPr>
              <a:t>Minimum wage or higher</a:t>
            </a:r>
          </a:p>
          <a:p>
            <a:pPr marL="342900" indent="-342900">
              <a:buFont typeface="Arial" panose="020B0604020202020204" pitchFamily="34" charset="0"/>
              <a:buChar char="•"/>
            </a:pPr>
            <a:r>
              <a:rPr lang="en-US" sz="3200" dirty="0">
                <a:solidFill>
                  <a:srgbClr val="E97726"/>
                </a:solidFill>
                <a:latin typeface="Trade Gothic LT Std" pitchFamily="2" charset="0"/>
              </a:rPr>
              <a:t>Gain valuable work experience</a:t>
            </a:r>
          </a:p>
          <a:p>
            <a:pPr marL="342900" indent="-342900">
              <a:buFont typeface="Arial" panose="020B0604020202020204" pitchFamily="34" charset="0"/>
              <a:buChar char="•"/>
            </a:pPr>
            <a:r>
              <a:rPr lang="en-US" sz="3200" dirty="0">
                <a:solidFill>
                  <a:srgbClr val="E97726"/>
                </a:solidFill>
                <a:latin typeface="Trade Gothic LT Std" pitchFamily="2" charset="0"/>
              </a:rPr>
              <a:t>Great networking experience</a:t>
            </a:r>
          </a:p>
          <a:p>
            <a:pPr marL="342900" indent="-342900">
              <a:buFont typeface="Arial" panose="020B0604020202020204" pitchFamily="34" charset="0"/>
              <a:buChar char="•"/>
            </a:pPr>
            <a:r>
              <a:rPr lang="en-US" sz="3200" dirty="0">
                <a:solidFill>
                  <a:srgbClr val="E97726"/>
                </a:solidFill>
                <a:latin typeface="Trade Gothic LT Std" pitchFamily="2" charset="0"/>
              </a:rPr>
              <a:t>FAFSA is required</a:t>
            </a:r>
          </a:p>
          <a:p>
            <a:pPr marL="342900" indent="-342900">
              <a:buFont typeface="Arial" panose="020B0604020202020204" pitchFamily="34" charset="0"/>
              <a:buChar char="•"/>
            </a:pPr>
            <a:r>
              <a:rPr lang="en-US" sz="3200" dirty="0">
                <a:latin typeface="Trade Gothic LT Std" pitchFamily="2" charset="0"/>
                <a:hlinkClick r:id="rId4"/>
              </a:rPr>
              <a:t>https://www.govst.edu/work-study/</a:t>
            </a:r>
            <a:br>
              <a:rPr lang="en-US" sz="3200" dirty="0">
                <a:latin typeface="Trade Gothic LT Std" pitchFamily="2" charset="0"/>
              </a:rPr>
            </a:br>
            <a:r>
              <a:rPr lang="en-US" sz="3200" dirty="0">
                <a:latin typeface="Trade Gothic LT Std" pitchFamily="2" charset="0"/>
                <a:hlinkClick r:id="rId5"/>
              </a:rPr>
              <a:t>https://www.govst.edu/employment-resources</a:t>
            </a:r>
            <a:endParaRPr lang="en-US" sz="3200" b="1" dirty="0">
              <a:solidFill>
                <a:srgbClr val="E97726"/>
              </a:solidFill>
              <a:latin typeface="Trade Gothic LT Std" pitchFamily="2" charset="0"/>
            </a:endParaRPr>
          </a:p>
          <a:p>
            <a:endParaRPr lang="en-US" sz="2500" b="1" dirty="0">
              <a:solidFill>
                <a:srgbClr val="E97726"/>
              </a:solidFill>
              <a:latin typeface="Trade Gothic LT Std" pitchFamily="2"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7659" y="1909702"/>
            <a:ext cx="4367151" cy="2908442"/>
          </a:xfrm>
          <a:prstGeom prst="rect">
            <a:avLst/>
          </a:prstGeom>
          <a:solidFill>
            <a:schemeClr val="accent2"/>
          </a:solidFill>
          <a:ln>
            <a:solidFill>
              <a:srgbClr val="E97726"/>
            </a:solidFill>
          </a:ln>
        </p:spPr>
      </p:pic>
    </p:spTree>
    <p:extLst>
      <p:ext uri="{BB962C8B-B14F-4D97-AF65-F5344CB8AC3E}">
        <p14:creationId xmlns:p14="http://schemas.microsoft.com/office/powerpoint/2010/main" val="4056888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6B5F88-889D-B640-BEDE-3BE9074239E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334B85D-9EA6-6443-860C-161F366C31E8}"/>
              </a:ext>
            </a:extLst>
          </p:cNvPr>
          <p:cNvSpPr txBox="1"/>
          <p:nvPr/>
        </p:nvSpPr>
        <p:spPr>
          <a:xfrm>
            <a:off x="377190" y="186345"/>
            <a:ext cx="11212830" cy="707886"/>
          </a:xfrm>
          <a:prstGeom prst="rect">
            <a:avLst/>
          </a:prstGeom>
          <a:noFill/>
        </p:spPr>
        <p:txBody>
          <a:bodyPr wrap="square" rtlCol="0">
            <a:spAutoFit/>
          </a:bodyPr>
          <a:lstStyle/>
          <a:p>
            <a:r>
              <a:rPr lang="en-US" sz="4000" b="1" dirty="0">
                <a:latin typeface="Trade Gothic LT Std" pitchFamily="2" charset="0"/>
              </a:rPr>
              <a:t>Scholarships</a:t>
            </a:r>
          </a:p>
        </p:txBody>
      </p:sp>
      <p:sp>
        <p:nvSpPr>
          <p:cNvPr id="7" name="TextBox 6">
            <a:extLst>
              <a:ext uri="{FF2B5EF4-FFF2-40B4-BE49-F238E27FC236}">
                <a16:creationId xmlns:a16="http://schemas.microsoft.com/office/drawing/2014/main" id="{E8435973-4B78-DA40-9DD9-83904FDF8812}"/>
              </a:ext>
            </a:extLst>
          </p:cNvPr>
          <p:cNvSpPr txBox="1"/>
          <p:nvPr/>
        </p:nvSpPr>
        <p:spPr>
          <a:xfrm>
            <a:off x="300990" y="1059120"/>
            <a:ext cx="11212830" cy="4739759"/>
          </a:xfrm>
          <a:prstGeom prst="rect">
            <a:avLst/>
          </a:prstGeom>
          <a:noFill/>
        </p:spPr>
        <p:txBody>
          <a:bodyPr wrap="square" rtlCol="0">
            <a:spAutoFit/>
          </a:bodyPr>
          <a:lstStyle/>
          <a:p>
            <a:r>
              <a:rPr lang="en-US" altLang="en-US" sz="2400" b="1" dirty="0">
                <a:solidFill>
                  <a:srgbClr val="E97726"/>
                </a:solidFill>
                <a:latin typeface="Trade Gothic LT Std"/>
                <a:ea typeface="ＭＳ Ｐゴシック" panose="020B0600070205080204" pitchFamily="34" charset="-128"/>
              </a:rPr>
              <a:t>GSU Scholarship homepage: </a:t>
            </a:r>
            <a:r>
              <a:rPr lang="en-US" altLang="en-US" sz="2400" dirty="0">
                <a:latin typeface="Trade Gothic LT Std"/>
                <a:ea typeface="ＭＳ Ｐゴシック" panose="020B0600070205080204" pitchFamily="34" charset="-128"/>
              </a:rPr>
              <a:t>www.govst.edu/Scholarships/ </a:t>
            </a:r>
          </a:p>
          <a:p>
            <a:endParaRPr lang="en-US" altLang="en-US" sz="2400" b="1" dirty="0">
              <a:solidFill>
                <a:srgbClr val="E97726"/>
              </a:solidFill>
              <a:latin typeface="Trade Gothic LT Std"/>
              <a:ea typeface="ＭＳ Ｐゴシック" panose="020B0600070205080204" pitchFamily="34" charset="-128"/>
            </a:endParaRPr>
          </a:p>
          <a:p>
            <a:r>
              <a:rPr lang="en-US" altLang="en-US" sz="2400" b="1" dirty="0">
                <a:solidFill>
                  <a:srgbClr val="E97726"/>
                </a:solidFill>
                <a:latin typeface="Trade Gothic LT Std"/>
                <a:ea typeface="ＭＳ Ｐゴシック" panose="020B0600070205080204" pitchFamily="34" charset="-128"/>
              </a:rPr>
              <a:t>Scholarship Universe: </a:t>
            </a:r>
            <a:r>
              <a:rPr lang="en-US" altLang="en-US" sz="2400" dirty="0">
                <a:latin typeface="Trade Gothic LT Std"/>
                <a:ea typeface="ＭＳ Ｐゴシック" panose="020B0600070205080204" pitchFamily="34" charset="-128"/>
              </a:rPr>
              <a:t>www.govst.scholarshipuniverse.com/public</a:t>
            </a:r>
          </a:p>
          <a:p>
            <a:pPr marL="571500" indent="-571500">
              <a:buFont typeface="Wingdings" panose="05000000000000000000" pitchFamily="2" charset="2"/>
              <a:buChar char="q"/>
            </a:pPr>
            <a:endParaRPr lang="en-US" altLang="en-US" sz="2400" b="1" dirty="0">
              <a:solidFill>
                <a:srgbClr val="E97726"/>
              </a:solidFill>
              <a:latin typeface="Trade Gothic LT Std"/>
              <a:ea typeface="ＭＳ Ｐゴシック" panose="020B0600070205080204" pitchFamily="34" charset="-128"/>
            </a:endParaRPr>
          </a:p>
          <a:p>
            <a:r>
              <a:rPr lang="en-US" altLang="en-US" sz="2400" b="1" dirty="0">
                <a:solidFill>
                  <a:srgbClr val="E97726"/>
                </a:solidFill>
                <a:latin typeface="Trade Gothic LT Std"/>
                <a:ea typeface="ＭＳ Ｐゴシック" panose="020B0600070205080204" pitchFamily="34" charset="-128"/>
              </a:rPr>
              <a:t>With Scholarship Universe, Students will be able to:  </a:t>
            </a:r>
          </a:p>
          <a:p>
            <a:pPr marL="571500" indent="-571500">
              <a:buFont typeface="Wingdings" panose="05000000000000000000" pitchFamily="2" charset="2"/>
              <a:buChar char="q"/>
            </a:pPr>
            <a:endParaRPr lang="en-US" altLang="en-US" sz="2400" b="1" dirty="0">
              <a:solidFill>
                <a:srgbClr val="E97726"/>
              </a:solidFill>
              <a:latin typeface="Trade Gothic LT Std"/>
              <a:ea typeface="ＭＳ Ｐゴシック" panose="020B0600070205080204" pitchFamily="34" charset="-128"/>
            </a:endParaRPr>
          </a:p>
          <a:p>
            <a:pPr marL="742950" lvl="1" indent="-285750">
              <a:buFont typeface="Arial" panose="020B0604020202020204" pitchFamily="34" charset="0"/>
              <a:buChar char="•"/>
            </a:pPr>
            <a:r>
              <a:rPr lang="en-US" dirty="0">
                <a:latin typeface="Trade Gothic LT Std"/>
                <a:ea typeface="ＭＳ Ｐゴシック" panose="020B0600070205080204" pitchFamily="34" charset="-128"/>
              </a:rPr>
              <a:t>Answer questions and match to scholarship opportunities they are eligible for</a:t>
            </a:r>
          </a:p>
          <a:p>
            <a:pPr marL="1200150" lvl="2" indent="-285750">
              <a:buFont typeface="Arial" panose="020B0604020202020204" pitchFamily="34" charset="0"/>
              <a:buChar char="•"/>
            </a:pPr>
            <a:r>
              <a:rPr lang="en-US" dirty="0">
                <a:latin typeface="Trade Gothic LT Std"/>
                <a:ea typeface="ＭＳ Ｐゴシック" panose="020B0600070205080204" pitchFamily="34" charset="-128"/>
              </a:rPr>
              <a:t>The more you answer, the more scholarships you match to</a:t>
            </a:r>
          </a:p>
          <a:p>
            <a:pPr marL="742950" lvl="1" indent="-285750">
              <a:buFont typeface="Arial" panose="020B0604020202020204" pitchFamily="34" charset="0"/>
              <a:buChar char="•"/>
            </a:pPr>
            <a:r>
              <a:rPr lang="en-US" dirty="0">
                <a:latin typeface="Trade Gothic LT Std"/>
                <a:ea typeface="ＭＳ Ｐゴシック" panose="020B0600070205080204" pitchFamily="34" charset="-128"/>
              </a:rPr>
              <a:t>Easily apply online to multiple scholarship opportunities through a personalized portal</a:t>
            </a:r>
          </a:p>
          <a:p>
            <a:pPr marL="742950" lvl="1" indent="-285750">
              <a:buFont typeface="Arial" panose="020B0604020202020204" pitchFamily="34" charset="0"/>
              <a:buChar char="•"/>
            </a:pPr>
            <a:r>
              <a:rPr lang="en-US" dirty="0">
                <a:latin typeface="Trade Gothic LT Std"/>
                <a:ea typeface="ＭＳ Ｐゴシック" panose="020B0600070205080204" pitchFamily="34" charset="-128"/>
              </a:rPr>
              <a:t>See scholarship metrics to determine their chances and effort required to apply</a:t>
            </a:r>
          </a:p>
          <a:p>
            <a:pPr marL="742950" lvl="1" indent="-285750">
              <a:buFont typeface="Arial" panose="020B0604020202020204" pitchFamily="34" charset="0"/>
              <a:buChar char="•"/>
            </a:pPr>
            <a:r>
              <a:rPr lang="en-US" dirty="0">
                <a:latin typeface="Trade Gothic LT Std"/>
                <a:ea typeface="ＭＳ Ｐゴシック" panose="020B0600070205080204" pitchFamily="34" charset="-128"/>
              </a:rPr>
              <a:t>Be alerted whenever they are matched to new scholarship opportunities</a:t>
            </a:r>
          </a:p>
          <a:p>
            <a:pPr marL="742950" lvl="1" indent="-285750">
              <a:buFont typeface="Arial" panose="020B0604020202020204" pitchFamily="34" charset="0"/>
              <a:buChar char="•"/>
            </a:pPr>
            <a:r>
              <a:rPr lang="en-US" dirty="0">
                <a:latin typeface="Trade Gothic LT Std"/>
                <a:ea typeface="ＭＳ Ｐゴシック" panose="020B0600070205080204" pitchFamily="34" charset="-128"/>
              </a:rPr>
              <a:t>GSU and external scholarships</a:t>
            </a:r>
          </a:p>
          <a:p>
            <a:pPr marL="742950" lvl="1" indent="-285750">
              <a:buFont typeface="Arial" panose="020B0604020202020204" pitchFamily="34" charset="0"/>
              <a:buChar char="•"/>
            </a:pPr>
            <a:r>
              <a:rPr lang="en-US" dirty="0">
                <a:latin typeface="Trade Gothic LT Std"/>
                <a:ea typeface="ＭＳ Ｐゴシック" panose="020B0600070205080204" pitchFamily="34" charset="-128"/>
              </a:rPr>
              <a:t>All vetted = no questioning if the scholarship is legit</a:t>
            </a:r>
          </a:p>
          <a:p>
            <a:pPr marL="914400" lvl="1" indent="-457200">
              <a:buFont typeface="Wingdings" panose="05000000000000000000" pitchFamily="2" charset="2"/>
              <a:buChar char="v"/>
            </a:pPr>
            <a:endParaRPr lang="en-US" altLang="en-US" sz="3200" b="1" dirty="0">
              <a:solidFill>
                <a:srgbClr val="E97726"/>
              </a:solidFill>
              <a:latin typeface="Trade Gothic LT Std"/>
              <a:ea typeface="ＭＳ Ｐゴシック" panose="020B0600070205080204" pitchFamily="34" charset="-128"/>
            </a:endParaRPr>
          </a:p>
        </p:txBody>
      </p:sp>
      <p:pic>
        <p:nvPicPr>
          <p:cNvPr id="3" name="Picture 2">
            <a:extLst>
              <a:ext uri="{FF2B5EF4-FFF2-40B4-BE49-F238E27FC236}">
                <a16:creationId xmlns:a16="http://schemas.microsoft.com/office/drawing/2014/main" id="{07EC36CF-CA2E-9CC9-0E29-B45B8B494D0E}"/>
              </a:ext>
            </a:extLst>
          </p:cNvPr>
          <p:cNvPicPr>
            <a:picLocks noChangeAspect="1"/>
          </p:cNvPicPr>
          <p:nvPr/>
        </p:nvPicPr>
        <p:blipFill>
          <a:blip r:embed="rId3"/>
          <a:stretch>
            <a:fillRect/>
          </a:stretch>
        </p:blipFill>
        <p:spPr>
          <a:xfrm>
            <a:off x="9161451" y="1080576"/>
            <a:ext cx="2914286" cy="4133333"/>
          </a:xfrm>
          <a:prstGeom prst="rect">
            <a:avLst/>
          </a:prstGeom>
          <a:ln>
            <a:solidFill>
              <a:srgbClr val="E97726"/>
            </a:solidFill>
          </a:ln>
          <a:scene3d>
            <a:camera prst="orthographicFront"/>
            <a:lightRig rig="threePt" dir="t"/>
          </a:scene3d>
          <a:sp3d>
            <a:bevelT w="139700" prst="cross"/>
          </a:sp3d>
        </p:spPr>
      </p:pic>
    </p:spTree>
    <p:extLst>
      <p:ext uri="{BB962C8B-B14F-4D97-AF65-F5344CB8AC3E}">
        <p14:creationId xmlns:p14="http://schemas.microsoft.com/office/powerpoint/2010/main" val="2523668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7BCCFE-0A57-686D-EB4D-C21659687F52}"/>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E0FBD95-6A48-3BFB-14A0-3C6831DD5E63}"/>
              </a:ext>
            </a:extLst>
          </p:cNvPr>
          <p:cNvSpPr txBox="1"/>
          <p:nvPr/>
        </p:nvSpPr>
        <p:spPr>
          <a:xfrm>
            <a:off x="474215" y="476720"/>
            <a:ext cx="11264704" cy="1015663"/>
          </a:xfrm>
          <a:prstGeom prst="rect">
            <a:avLst/>
          </a:prstGeom>
          <a:noFill/>
        </p:spPr>
        <p:txBody>
          <a:bodyPr wrap="square">
            <a:spAutoFit/>
          </a:bodyPr>
          <a:lstStyle/>
          <a:p>
            <a:r>
              <a:rPr lang="en-US" sz="6000" b="1" dirty="0">
                <a:latin typeface="Trade Gothic LT Std" pitchFamily="2" charset="0"/>
              </a:rPr>
              <a:t>AIM HIGH </a:t>
            </a:r>
            <a:r>
              <a:rPr lang="en-US" sz="6000" dirty="0">
                <a:solidFill>
                  <a:srgbClr val="E97726"/>
                </a:solidFill>
                <a:latin typeface="Trade Gothic LT Std" pitchFamily="2" charset="0"/>
              </a:rPr>
              <a:t>– Freshman Students</a:t>
            </a:r>
          </a:p>
        </p:txBody>
      </p:sp>
      <p:graphicFrame>
        <p:nvGraphicFramePr>
          <p:cNvPr id="6" name="Table 5">
            <a:extLst>
              <a:ext uri="{FF2B5EF4-FFF2-40B4-BE49-F238E27FC236}">
                <a16:creationId xmlns:a16="http://schemas.microsoft.com/office/drawing/2014/main" id="{08680165-B80D-73CF-DCFC-C558D7DE3265}"/>
              </a:ext>
            </a:extLst>
          </p:cNvPr>
          <p:cNvGraphicFramePr>
            <a:graphicFrameLocks noGrp="1"/>
          </p:cNvGraphicFramePr>
          <p:nvPr>
            <p:extLst>
              <p:ext uri="{D42A27DB-BD31-4B8C-83A1-F6EECF244321}">
                <p14:modId xmlns:p14="http://schemas.microsoft.com/office/powerpoint/2010/main" val="2430143674"/>
              </p:ext>
            </p:extLst>
          </p:nvPr>
        </p:nvGraphicFramePr>
        <p:xfrm>
          <a:off x="1301578" y="1644103"/>
          <a:ext cx="10025449" cy="1188720"/>
        </p:xfrm>
        <a:graphic>
          <a:graphicData uri="http://schemas.openxmlformats.org/drawingml/2006/table">
            <a:tbl>
              <a:tblPr firstRow="1" bandRow="1">
                <a:tableStyleId>{21E4AEA4-8DFA-4A89-87EB-49C32662AFE0}</a:tableStyleId>
              </a:tblPr>
              <a:tblGrid>
                <a:gridCol w="10025449">
                  <a:extLst>
                    <a:ext uri="{9D8B030D-6E8A-4147-A177-3AD203B41FA5}">
                      <a16:colId xmlns:a16="http://schemas.microsoft.com/office/drawing/2014/main" val="4234523153"/>
                    </a:ext>
                  </a:extLst>
                </a:gridCol>
              </a:tblGrid>
              <a:tr h="617578">
                <a:tc>
                  <a:txBody>
                    <a:bodyPr/>
                    <a:lstStyle/>
                    <a:p>
                      <a:pPr algn="ctr"/>
                      <a:r>
                        <a:rPr lang="en-US" sz="3600" dirty="0"/>
                        <a:t>Guaranteed Freshman Scholarships</a:t>
                      </a:r>
                    </a:p>
                    <a:p>
                      <a:pPr algn="ctr"/>
                      <a:r>
                        <a:rPr lang="en-US" sz="3600" dirty="0"/>
                        <a:t>for up to $5000 per year</a:t>
                      </a:r>
                    </a:p>
                  </a:txBody>
                  <a:tcPr>
                    <a:solidFill>
                      <a:srgbClr val="E97726"/>
                    </a:solidFill>
                  </a:tcPr>
                </a:tc>
                <a:extLst>
                  <a:ext uri="{0D108BD9-81ED-4DB2-BD59-A6C34878D82A}">
                    <a16:rowId xmlns:a16="http://schemas.microsoft.com/office/drawing/2014/main" val="3438115634"/>
                  </a:ext>
                </a:extLst>
              </a:tr>
            </a:tbl>
          </a:graphicData>
        </a:graphic>
      </p:graphicFrame>
      <p:sp>
        <p:nvSpPr>
          <p:cNvPr id="5" name="TextBox 4">
            <a:extLst>
              <a:ext uri="{FF2B5EF4-FFF2-40B4-BE49-F238E27FC236}">
                <a16:creationId xmlns:a16="http://schemas.microsoft.com/office/drawing/2014/main" id="{A54A9A2E-C373-D21C-2D0F-6068BB7F5197}"/>
              </a:ext>
            </a:extLst>
          </p:cNvPr>
          <p:cNvSpPr txBox="1"/>
          <p:nvPr/>
        </p:nvSpPr>
        <p:spPr>
          <a:xfrm>
            <a:off x="2866768" y="4173263"/>
            <a:ext cx="6096000" cy="646331"/>
          </a:xfrm>
          <a:prstGeom prst="rect">
            <a:avLst/>
          </a:prstGeom>
          <a:noFill/>
        </p:spPr>
        <p:txBody>
          <a:bodyPr wrap="square">
            <a:spAutoFit/>
          </a:bodyPr>
          <a:lstStyle/>
          <a:p>
            <a:pPr algn="ctr"/>
            <a:r>
              <a:rPr lang="en-US" sz="3600" b="1" dirty="0"/>
              <a:t>govst.edu/aimhigh-freshmen/</a:t>
            </a:r>
          </a:p>
        </p:txBody>
      </p:sp>
      <p:sp>
        <p:nvSpPr>
          <p:cNvPr id="3" name="TextBox 2">
            <a:extLst>
              <a:ext uri="{FF2B5EF4-FFF2-40B4-BE49-F238E27FC236}">
                <a16:creationId xmlns:a16="http://schemas.microsoft.com/office/drawing/2014/main" id="{9112D187-43D7-3AB6-9D09-695D9B2B1EF4}"/>
              </a:ext>
            </a:extLst>
          </p:cNvPr>
          <p:cNvSpPr txBox="1"/>
          <p:nvPr/>
        </p:nvSpPr>
        <p:spPr>
          <a:xfrm>
            <a:off x="2340077" y="3185652"/>
            <a:ext cx="8052620" cy="954107"/>
          </a:xfrm>
          <a:prstGeom prst="rect">
            <a:avLst/>
          </a:prstGeom>
          <a:noFill/>
        </p:spPr>
        <p:txBody>
          <a:bodyPr wrap="square" rtlCol="0">
            <a:spAutoFit/>
          </a:bodyPr>
          <a:lstStyle/>
          <a:p>
            <a:pPr algn="ctr"/>
            <a:r>
              <a:rPr lang="en-US" sz="2800" b="1" dirty="0"/>
              <a:t>2.75- 3.49 GPA: $3,000 per year</a:t>
            </a:r>
          </a:p>
          <a:p>
            <a:pPr algn="ctr"/>
            <a:r>
              <a:rPr lang="en-US" sz="2800" b="1" dirty="0"/>
              <a:t>3.5-4.0 GPA: $5,000</a:t>
            </a:r>
          </a:p>
        </p:txBody>
      </p:sp>
    </p:spTree>
    <p:extLst>
      <p:ext uri="{BB962C8B-B14F-4D97-AF65-F5344CB8AC3E}">
        <p14:creationId xmlns:p14="http://schemas.microsoft.com/office/powerpoint/2010/main" val="2931142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C07B4-4C2C-1673-2E83-53FC2BFDF025}"/>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DCBEB7B-082A-895B-0EAC-61AC057B38A2}"/>
              </a:ext>
            </a:extLst>
          </p:cNvPr>
          <p:cNvSpPr txBox="1"/>
          <p:nvPr/>
        </p:nvSpPr>
        <p:spPr>
          <a:xfrm>
            <a:off x="255641" y="176058"/>
            <a:ext cx="6096000" cy="769441"/>
          </a:xfrm>
          <a:prstGeom prst="rect">
            <a:avLst/>
          </a:prstGeom>
          <a:noFill/>
        </p:spPr>
        <p:txBody>
          <a:bodyPr wrap="square">
            <a:spAutoFit/>
          </a:bodyPr>
          <a:lstStyle/>
          <a:p>
            <a:r>
              <a:rPr lang="en-US" sz="4400" b="1" dirty="0">
                <a:latin typeface="Trade Gothic LT Std" pitchFamily="2" charset="0"/>
              </a:rPr>
              <a:t>Presidential Scholarship</a:t>
            </a:r>
          </a:p>
        </p:txBody>
      </p:sp>
      <p:sp>
        <p:nvSpPr>
          <p:cNvPr id="9" name="TextBox 8">
            <a:extLst>
              <a:ext uri="{FF2B5EF4-FFF2-40B4-BE49-F238E27FC236}">
                <a16:creationId xmlns:a16="http://schemas.microsoft.com/office/drawing/2014/main" id="{33B959B1-F1C2-811C-2D17-3EA97EB0B500}"/>
              </a:ext>
            </a:extLst>
          </p:cNvPr>
          <p:cNvSpPr txBox="1"/>
          <p:nvPr/>
        </p:nvSpPr>
        <p:spPr>
          <a:xfrm>
            <a:off x="255641" y="1038602"/>
            <a:ext cx="11936360" cy="4637167"/>
          </a:xfrm>
          <a:prstGeom prst="rect">
            <a:avLst/>
          </a:prstGeom>
          <a:noFill/>
        </p:spPr>
        <p:txBody>
          <a:bodyPr wrap="square">
            <a:spAutoFit/>
          </a:bodyPr>
          <a:lstStyle/>
          <a:p>
            <a:pPr algn="l">
              <a:spcAft>
                <a:spcPts val="375"/>
              </a:spcAft>
              <a:buNone/>
            </a:pPr>
            <a:r>
              <a:rPr lang="en-US" sz="1600" b="1" i="0" u="none" strike="noStrike" dirty="0">
                <a:solidFill>
                  <a:srgbClr val="E97726"/>
                </a:solidFill>
                <a:effectLst/>
                <a:latin typeface="arial" panose="020B0604020202020204" pitchFamily="34" charset="0"/>
              </a:rPr>
              <a:t>Presidential Scholarships</a:t>
            </a:r>
            <a:endParaRPr lang="en-US" sz="1600" b="0" i="0" u="none" strike="noStrike" dirty="0">
              <a:solidFill>
                <a:srgbClr val="E97726"/>
              </a:solidFill>
              <a:effectLst/>
              <a:latin typeface="arial" panose="020B0604020202020204" pitchFamily="34" charset="0"/>
            </a:endParaRPr>
          </a:p>
          <a:p>
            <a:pPr algn="l">
              <a:spcAft>
                <a:spcPts val="375"/>
              </a:spcAft>
              <a:buNone/>
            </a:pPr>
            <a:br>
              <a:rPr lang="en-US" sz="1600" b="0" i="0" u="none" strike="noStrike" dirty="0">
                <a:solidFill>
                  <a:srgbClr val="FFFFFF"/>
                </a:solidFill>
                <a:effectLst/>
                <a:latin typeface="arial" panose="020B0604020202020204" pitchFamily="34" charset="0"/>
              </a:rPr>
            </a:br>
            <a:r>
              <a:rPr lang="en-US" sz="1600" b="0" i="0" u="none" strike="noStrike" dirty="0">
                <a:solidFill>
                  <a:srgbClr val="373737"/>
                </a:solidFill>
                <a:effectLst/>
                <a:latin typeface="arial" panose="020B0604020202020204" pitchFamily="34" charset="0"/>
              </a:rPr>
              <a:t>Up to two students receive the 2026 Freshman Presidential Scholarship. This prestigious scholarship covers the cost of tuition and fees for up to 30 credit hours each academic year (fall, spring, summer), academic year semi-suite housing in GSU’s residence hall, a Silver board plan ($</a:t>
            </a:r>
            <a:r>
              <a:rPr lang="en-US" sz="1600" dirty="0">
                <a:solidFill>
                  <a:srgbClr val="373737"/>
                </a:solidFill>
                <a:latin typeface="arial" panose="020B0604020202020204" pitchFamily="34" charset="0"/>
              </a:rPr>
              <a:t>2,0</a:t>
            </a:r>
            <a:r>
              <a:rPr lang="en-US" sz="1600" b="0" i="0" u="none" strike="noStrike" dirty="0">
                <a:solidFill>
                  <a:srgbClr val="373737"/>
                </a:solidFill>
                <a:effectLst/>
                <a:latin typeface="arial" panose="020B0604020202020204" pitchFamily="34" charset="0"/>
              </a:rPr>
              <a:t>00 per semester), and $500.00 toward books per semester at the GovState Follett Bookstore.</a:t>
            </a:r>
          </a:p>
          <a:p>
            <a:pPr algn="l">
              <a:buNone/>
            </a:pPr>
            <a:r>
              <a:rPr lang="en-US" sz="1600" b="0" i="0" u="none" strike="noStrike" dirty="0">
                <a:solidFill>
                  <a:srgbClr val="FFFFFF"/>
                </a:solidFill>
                <a:effectLst/>
                <a:latin typeface="arial" panose="020B0604020202020204" pitchFamily="34" charset="0"/>
              </a:rPr>
              <a:t> </a:t>
            </a:r>
          </a:p>
          <a:p>
            <a:pPr algn="l">
              <a:spcAft>
                <a:spcPts val="375"/>
              </a:spcAft>
              <a:buNone/>
            </a:pPr>
            <a:r>
              <a:rPr lang="en-US" sz="1600" b="1" i="0" u="none" strike="noStrike" dirty="0">
                <a:solidFill>
                  <a:srgbClr val="E97726"/>
                </a:solidFill>
                <a:effectLst/>
                <a:latin typeface="arial" panose="020B0604020202020204" pitchFamily="34" charset="0"/>
              </a:rPr>
              <a:t>Provost Scholarships</a:t>
            </a:r>
            <a:endParaRPr lang="en-US" sz="1600" b="0" i="0" u="none" strike="noStrike" dirty="0">
              <a:solidFill>
                <a:srgbClr val="E97726"/>
              </a:solidFill>
              <a:effectLst/>
              <a:latin typeface="arial" panose="020B0604020202020204" pitchFamily="34" charset="0"/>
            </a:endParaRPr>
          </a:p>
          <a:p>
            <a:pPr algn="l">
              <a:spcAft>
                <a:spcPts val="375"/>
              </a:spcAft>
              <a:buNone/>
            </a:pPr>
            <a:br>
              <a:rPr lang="en-US" sz="1600" b="0" i="0" u="none" strike="noStrike" dirty="0">
                <a:solidFill>
                  <a:srgbClr val="FFFFFF"/>
                </a:solidFill>
                <a:effectLst/>
                <a:latin typeface="arial" panose="020B0604020202020204" pitchFamily="34" charset="0"/>
              </a:rPr>
            </a:br>
            <a:r>
              <a:rPr lang="en-US" sz="1600" b="0" i="0" u="none" strike="noStrike" dirty="0">
                <a:solidFill>
                  <a:srgbClr val="373737"/>
                </a:solidFill>
                <a:effectLst/>
                <a:latin typeface="arial" panose="020B0604020202020204" pitchFamily="34" charset="0"/>
              </a:rPr>
              <a:t>Up to two students receive the 2026 Provost Scholarship. Recipients whom receive the Provost’s Scholarship can earn a $32,000 scholarship awarded at $8,000 annually.</a:t>
            </a:r>
          </a:p>
          <a:p>
            <a:pPr algn="l">
              <a:buNone/>
            </a:pPr>
            <a:r>
              <a:rPr lang="en-US" sz="1600" b="0" i="0" u="none" strike="noStrike" dirty="0">
                <a:solidFill>
                  <a:srgbClr val="FFFFFF"/>
                </a:solidFill>
                <a:effectLst/>
                <a:latin typeface="arial" panose="020B0604020202020204" pitchFamily="34" charset="0"/>
              </a:rPr>
              <a:t> </a:t>
            </a:r>
          </a:p>
          <a:p>
            <a:pPr algn="l">
              <a:spcAft>
                <a:spcPts val="375"/>
              </a:spcAft>
              <a:buNone/>
            </a:pPr>
            <a:r>
              <a:rPr lang="en-US" sz="1600" b="1" i="0" u="none" strike="noStrike" dirty="0">
                <a:solidFill>
                  <a:srgbClr val="E97726"/>
                </a:solidFill>
                <a:effectLst/>
                <a:latin typeface="arial" panose="020B0604020202020204" pitchFamily="34" charset="0"/>
              </a:rPr>
              <a:t>Deans Scholarships</a:t>
            </a:r>
            <a:endParaRPr lang="en-US" sz="1600" b="0" i="0" u="none" strike="noStrike" dirty="0">
              <a:solidFill>
                <a:srgbClr val="E97726"/>
              </a:solidFill>
              <a:effectLst/>
              <a:latin typeface="arial" panose="020B0604020202020204" pitchFamily="34" charset="0"/>
            </a:endParaRPr>
          </a:p>
          <a:p>
            <a:pPr algn="l">
              <a:spcAft>
                <a:spcPts val="375"/>
              </a:spcAft>
              <a:buNone/>
            </a:pPr>
            <a:br>
              <a:rPr lang="en-US" sz="1600" b="0" i="0" u="none" strike="noStrike" dirty="0">
                <a:solidFill>
                  <a:srgbClr val="FFFFFF"/>
                </a:solidFill>
                <a:effectLst/>
                <a:latin typeface="arial" panose="020B0604020202020204" pitchFamily="34" charset="0"/>
              </a:rPr>
            </a:br>
            <a:r>
              <a:rPr lang="en-US" sz="1600" b="0" i="0" u="none" strike="noStrike" dirty="0">
                <a:solidFill>
                  <a:srgbClr val="373737"/>
                </a:solidFill>
                <a:effectLst/>
                <a:latin typeface="arial" panose="020B0604020202020204" pitchFamily="34" charset="0"/>
              </a:rPr>
              <a:t>Up to four students receive the 2026 Deans Scholarship. Recipients whom receive the Dean’s Scholarship can earn a $28,000 scholarship awarded at $7,000 annually.</a:t>
            </a:r>
          </a:p>
          <a:p>
            <a:pPr algn="l">
              <a:spcAft>
                <a:spcPts val="375"/>
              </a:spcAft>
              <a:buNone/>
            </a:pPr>
            <a:endParaRPr lang="en-US" sz="1600" dirty="0">
              <a:solidFill>
                <a:srgbClr val="373737"/>
              </a:solidFill>
              <a:latin typeface="arial" panose="020B0604020202020204" pitchFamily="34" charset="0"/>
            </a:endParaRPr>
          </a:p>
          <a:p>
            <a:pPr algn="ctr">
              <a:spcAft>
                <a:spcPts val="375"/>
              </a:spcAft>
            </a:pPr>
            <a:r>
              <a:rPr lang="en-US" sz="1600" dirty="0">
                <a:solidFill>
                  <a:srgbClr val="373737"/>
                </a:solidFill>
                <a:latin typeface="arial" panose="020B0604020202020204" pitchFamily="34" charset="0"/>
                <a:hlinkClick r:id="rId3"/>
              </a:rPr>
              <a:t>https://apply.govst.edu/register/Pres2026</a:t>
            </a:r>
            <a:r>
              <a:rPr lang="en-US" sz="1600" dirty="0">
                <a:solidFill>
                  <a:srgbClr val="373737"/>
                </a:solidFill>
                <a:latin typeface="arial" panose="020B0604020202020204" pitchFamily="34" charset="0"/>
              </a:rPr>
              <a:t> </a:t>
            </a:r>
            <a:endParaRPr lang="en-US" sz="1600" b="0" i="0" u="none" strike="noStrike" dirty="0">
              <a:solidFill>
                <a:srgbClr val="373737"/>
              </a:solidFill>
              <a:effectLst/>
              <a:latin typeface="arial" panose="020B0604020202020204" pitchFamily="34" charset="0"/>
            </a:endParaRPr>
          </a:p>
        </p:txBody>
      </p:sp>
    </p:spTree>
    <p:extLst>
      <p:ext uri="{BB962C8B-B14F-4D97-AF65-F5344CB8AC3E}">
        <p14:creationId xmlns:p14="http://schemas.microsoft.com/office/powerpoint/2010/main" val="1888900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6B5F88-889D-B640-BEDE-3BE9074239E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334B85D-9EA6-6443-860C-161F366C31E8}"/>
              </a:ext>
            </a:extLst>
          </p:cNvPr>
          <p:cNvSpPr txBox="1"/>
          <p:nvPr/>
        </p:nvSpPr>
        <p:spPr>
          <a:xfrm>
            <a:off x="377190" y="186345"/>
            <a:ext cx="11212830" cy="830997"/>
          </a:xfrm>
          <a:prstGeom prst="rect">
            <a:avLst/>
          </a:prstGeom>
          <a:noFill/>
        </p:spPr>
        <p:txBody>
          <a:bodyPr wrap="square" rtlCol="0">
            <a:spAutoFit/>
          </a:bodyPr>
          <a:lstStyle/>
          <a:p>
            <a:pPr algn="ctr"/>
            <a:r>
              <a:rPr lang="en-US" sz="4800" b="1" dirty="0">
                <a:latin typeface="Trade Gothic LT Std" pitchFamily="2" charset="0"/>
              </a:rPr>
              <a:t>Office of Financial Aid</a:t>
            </a:r>
          </a:p>
        </p:txBody>
      </p:sp>
      <p:sp>
        <p:nvSpPr>
          <p:cNvPr id="5" name="TextBox 4">
            <a:extLst>
              <a:ext uri="{FF2B5EF4-FFF2-40B4-BE49-F238E27FC236}">
                <a16:creationId xmlns:a16="http://schemas.microsoft.com/office/drawing/2014/main" id="{7334B85D-9EA6-6443-860C-161F366C31E8}"/>
              </a:ext>
            </a:extLst>
          </p:cNvPr>
          <p:cNvSpPr txBox="1"/>
          <p:nvPr/>
        </p:nvSpPr>
        <p:spPr>
          <a:xfrm>
            <a:off x="2593848" y="1576304"/>
            <a:ext cx="7004304" cy="2554545"/>
          </a:xfrm>
          <a:prstGeom prst="rect">
            <a:avLst/>
          </a:prstGeom>
          <a:noFill/>
        </p:spPr>
        <p:txBody>
          <a:bodyPr wrap="square" rtlCol="0">
            <a:spAutoFit/>
          </a:bodyPr>
          <a:lstStyle/>
          <a:p>
            <a:r>
              <a:rPr lang="en-US" sz="3200" b="1" dirty="0">
                <a:solidFill>
                  <a:srgbClr val="E97726"/>
                </a:solidFill>
                <a:latin typeface="Trade Gothic LT Std" pitchFamily="2" charset="0"/>
              </a:rPr>
              <a:t>Phone</a:t>
            </a:r>
            <a:r>
              <a:rPr lang="en-US" sz="3200" dirty="0">
                <a:solidFill>
                  <a:srgbClr val="E97726"/>
                </a:solidFill>
                <a:latin typeface="Trade Gothic LT Std" pitchFamily="2" charset="0"/>
              </a:rPr>
              <a:t>: </a:t>
            </a:r>
            <a:r>
              <a:rPr lang="en-US" sz="3200" dirty="0">
                <a:latin typeface="Trade Gothic LT Std" pitchFamily="2" charset="0"/>
              </a:rPr>
              <a:t>(708) 534-4480 </a:t>
            </a:r>
          </a:p>
          <a:p>
            <a:endParaRPr lang="en-US" sz="3200" dirty="0">
              <a:latin typeface="Trade Gothic LT Std" pitchFamily="2" charset="0"/>
            </a:endParaRPr>
          </a:p>
          <a:p>
            <a:r>
              <a:rPr lang="en-US" sz="3200" b="1" dirty="0">
                <a:solidFill>
                  <a:srgbClr val="E97726"/>
                </a:solidFill>
                <a:latin typeface="Trade Gothic LT Std" pitchFamily="2" charset="0"/>
              </a:rPr>
              <a:t>Email</a:t>
            </a:r>
            <a:r>
              <a:rPr lang="en-US" sz="3200" dirty="0">
                <a:solidFill>
                  <a:srgbClr val="E97726"/>
                </a:solidFill>
                <a:latin typeface="Trade Gothic LT Std" pitchFamily="2" charset="0"/>
              </a:rPr>
              <a:t>:</a:t>
            </a:r>
            <a:r>
              <a:rPr lang="en-US" sz="3200" dirty="0">
                <a:latin typeface="Trade Gothic LT Std" pitchFamily="2" charset="0"/>
              </a:rPr>
              <a:t> </a:t>
            </a:r>
            <a:r>
              <a:rPr lang="en-US" sz="3200" dirty="0">
                <a:latin typeface="Trade Gothic LT Std" pitchFamily="2" charset="0"/>
                <a:hlinkClick r:id="rId3"/>
              </a:rPr>
              <a:t>faid@govst.edu</a:t>
            </a:r>
            <a:r>
              <a:rPr lang="en-US" sz="3200" dirty="0">
                <a:latin typeface="Trade Gothic LT Std" pitchFamily="2" charset="0"/>
              </a:rPr>
              <a:t> </a:t>
            </a:r>
          </a:p>
          <a:p>
            <a:endParaRPr lang="en-US" sz="3200" dirty="0">
              <a:latin typeface="Trade Gothic LT Std" pitchFamily="2" charset="0"/>
            </a:endParaRPr>
          </a:p>
          <a:p>
            <a:r>
              <a:rPr lang="en-US" sz="3200" b="1" dirty="0">
                <a:solidFill>
                  <a:srgbClr val="E97726"/>
                </a:solidFill>
                <a:latin typeface="Trade Gothic LT Std" pitchFamily="2" charset="0"/>
              </a:rPr>
              <a:t>Website</a:t>
            </a:r>
            <a:r>
              <a:rPr lang="en-US" sz="3200" dirty="0">
                <a:solidFill>
                  <a:srgbClr val="E97726"/>
                </a:solidFill>
                <a:latin typeface="Trade Gothic LT Std" pitchFamily="2" charset="0"/>
              </a:rPr>
              <a:t>:</a:t>
            </a:r>
            <a:r>
              <a:rPr lang="en-US" sz="3200" dirty="0">
                <a:latin typeface="Trade Gothic LT Std" pitchFamily="2" charset="0"/>
              </a:rPr>
              <a:t> </a:t>
            </a:r>
            <a:r>
              <a:rPr lang="en-US" sz="3200" dirty="0">
                <a:latin typeface="Trade Gothic LT Std" pitchFamily="2" charset="0"/>
                <a:hlinkClick r:id="rId4"/>
              </a:rPr>
              <a:t>www.govst.edu/financialaid</a:t>
            </a:r>
            <a:r>
              <a:rPr lang="en-US" sz="3200" dirty="0">
                <a:latin typeface="Trade Gothic LT Std" pitchFamily="2" charset="0"/>
              </a:rPr>
              <a:t> </a:t>
            </a:r>
            <a:r>
              <a:rPr lang="en-US" sz="3200" b="1" dirty="0">
                <a:solidFill>
                  <a:srgbClr val="E97726"/>
                </a:solidFill>
                <a:latin typeface="Trade Gothic LT Std" pitchFamily="2" charset="0"/>
              </a:rPr>
              <a:t> </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9778" t="5816" r="30621" b="66051"/>
          <a:stretch/>
        </p:blipFill>
        <p:spPr>
          <a:xfrm>
            <a:off x="1664442" y="2484720"/>
            <a:ext cx="929406" cy="66028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9778" t="36083" r="30621" b="35784"/>
          <a:stretch/>
        </p:blipFill>
        <p:spPr>
          <a:xfrm>
            <a:off x="1644718" y="1484864"/>
            <a:ext cx="949130" cy="67429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9778" t="68424" r="30621"/>
          <a:stretch/>
        </p:blipFill>
        <p:spPr>
          <a:xfrm>
            <a:off x="1592454" y="3366408"/>
            <a:ext cx="1073383" cy="855881"/>
          </a:xfrm>
          <a:prstGeom prst="rect">
            <a:avLst/>
          </a:prstGeom>
        </p:spPr>
      </p:pic>
      <p:sp>
        <p:nvSpPr>
          <p:cNvPr id="3" name="TextBox 2">
            <a:extLst>
              <a:ext uri="{FF2B5EF4-FFF2-40B4-BE49-F238E27FC236}">
                <a16:creationId xmlns:a16="http://schemas.microsoft.com/office/drawing/2014/main" id="{AA08F0DD-06FF-DE78-9E65-0995461CC517}"/>
              </a:ext>
            </a:extLst>
          </p:cNvPr>
          <p:cNvSpPr txBox="1"/>
          <p:nvPr/>
        </p:nvSpPr>
        <p:spPr>
          <a:xfrm>
            <a:off x="377190" y="4352251"/>
            <a:ext cx="11212830" cy="830997"/>
          </a:xfrm>
          <a:prstGeom prst="rect">
            <a:avLst/>
          </a:prstGeom>
          <a:noFill/>
        </p:spPr>
        <p:txBody>
          <a:bodyPr wrap="square" rtlCol="0">
            <a:spAutoFit/>
          </a:bodyPr>
          <a:lstStyle/>
          <a:p>
            <a:pPr algn="ctr"/>
            <a:r>
              <a:rPr lang="en-US" sz="4800" b="1" dirty="0">
                <a:solidFill>
                  <a:srgbClr val="E97726"/>
                </a:solidFill>
                <a:latin typeface="Trade Gothic LT Std" pitchFamily="2" charset="0"/>
              </a:rPr>
              <a:t>Thank You </a:t>
            </a:r>
            <a:r>
              <a:rPr lang="en-US" sz="4800" b="1" dirty="0">
                <a:solidFill>
                  <a:srgbClr val="E97726"/>
                </a:solidFill>
                <a:latin typeface="Trade Gothic LT Std" pitchFamily="2" charset="0"/>
                <a:sym typeface="Wingdings" panose="05000000000000000000" pitchFamily="2" charset="2"/>
              </a:rPr>
              <a:t></a:t>
            </a:r>
            <a:endParaRPr lang="en-US" sz="4800" b="1" dirty="0">
              <a:solidFill>
                <a:srgbClr val="E97726"/>
              </a:solidFill>
              <a:latin typeface="Trade Gothic LT Std" pitchFamily="2" charset="0"/>
            </a:endParaRPr>
          </a:p>
        </p:txBody>
      </p:sp>
    </p:spTree>
    <p:extLst>
      <p:ext uri="{BB962C8B-B14F-4D97-AF65-F5344CB8AC3E}">
        <p14:creationId xmlns:p14="http://schemas.microsoft.com/office/powerpoint/2010/main" val="1762643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12CDBE-5714-8549-A8C3-D375033B500F}"/>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EB95D11-69A3-1A4A-89D4-838240C7C24F}"/>
              </a:ext>
            </a:extLst>
          </p:cNvPr>
          <p:cNvSpPr txBox="1"/>
          <p:nvPr/>
        </p:nvSpPr>
        <p:spPr>
          <a:xfrm>
            <a:off x="3143250" y="2430125"/>
            <a:ext cx="8561070" cy="830997"/>
          </a:xfrm>
          <a:prstGeom prst="rect">
            <a:avLst/>
          </a:prstGeom>
          <a:noFill/>
        </p:spPr>
        <p:txBody>
          <a:bodyPr wrap="square" rtlCol="0">
            <a:spAutoFit/>
          </a:bodyPr>
          <a:lstStyle/>
          <a:p>
            <a:r>
              <a:rPr lang="en-US" sz="4800" b="1" dirty="0">
                <a:solidFill>
                  <a:schemeClr val="bg1"/>
                </a:solidFill>
                <a:latin typeface="Trade Gothic LT Std" pitchFamily="2" charset="0"/>
              </a:rPr>
              <a:t>GovState Honors Program</a:t>
            </a:r>
          </a:p>
        </p:txBody>
      </p:sp>
      <p:sp>
        <p:nvSpPr>
          <p:cNvPr id="5" name="TextBox 4">
            <a:extLst>
              <a:ext uri="{FF2B5EF4-FFF2-40B4-BE49-F238E27FC236}">
                <a16:creationId xmlns:a16="http://schemas.microsoft.com/office/drawing/2014/main" id="{0EC42758-3A51-2646-A549-D3F897A79245}"/>
              </a:ext>
            </a:extLst>
          </p:cNvPr>
          <p:cNvSpPr txBox="1"/>
          <p:nvPr/>
        </p:nvSpPr>
        <p:spPr>
          <a:xfrm>
            <a:off x="3143250" y="3547946"/>
            <a:ext cx="8844534" cy="461665"/>
          </a:xfrm>
          <a:prstGeom prst="rect">
            <a:avLst/>
          </a:prstGeom>
          <a:noFill/>
        </p:spPr>
        <p:txBody>
          <a:bodyPr wrap="square" rtlCol="0">
            <a:spAutoFit/>
          </a:bodyPr>
          <a:lstStyle/>
          <a:p>
            <a:endParaRPr lang="en-US" sz="2400" dirty="0">
              <a:solidFill>
                <a:schemeClr val="bg1"/>
              </a:solidFill>
              <a:latin typeface="Trade Gothic LT Std" pitchFamily="2" charset="0"/>
            </a:endParaRPr>
          </a:p>
        </p:txBody>
      </p:sp>
    </p:spTree>
    <p:extLst>
      <p:ext uri="{BB962C8B-B14F-4D97-AF65-F5344CB8AC3E}">
        <p14:creationId xmlns:p14="http://schemas.microsoft.com/office/powerpoint/2010/main" val="3594174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6B5F88-889D-B640-BEDE-3BE9074239E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3FC471E-A204-4640-9005-D9501A1C14ED}"/>
              </a:ext>
            </a:extLst>
          </p:cNvPr>
          <p:cNvSpPr txBox="1"/>
          <p:nvPr/>
        </p:nvSpPr>
        <p:spPr>
          <a:xfrm>
            <a:off x="377190" y="208865"/>
            <a:ext cx="11929110" cy="830997"/>
          </a:xfrm>
          <a:prstGeom prst="rect">
            <a:avLst/>
          </a:prstGeom>
          <a:noFill/>
        </p:spPr>
        <p:txBody>
          <a:bodyPr wrap="square" rtlCol="0">
            <a:spAutoFit/>
          </a:bodyPr>
          <a:lstStyle/>
          <a:p>
            <a:r>
              <a:rPr lang="en-US" sz="4800" b="1" dirty="0">
                <a:solidFill>
                  <a:srgbClr val="E97726"/>
                </a:solidFill>
                <a:latin typeface="Trade Gothic LT Std" pitchFamily="2" charset="0"/>
              </a:rPr>
              <a:t>Fast Facts on GovState</a:t>
            </a:r>
          </a:p>
        </p:txBody>
      </p:sp>
      <p:sp>
        <p:nvSpPr>
          <p:cNvPr id="7" name="TextBox 6">
            <a:extLst>
              <a:ext uri="{FF2B5EF4-FFF2-40B4-BE49-F238E27FC236}">
                <a16:creationId xmlns:a16="http://schemas.microsoft.com/office/drawing/2014/main" id="{E3FC471E-A204-4640-9005-D9501A1C14ED}"/>
              </a:ext>
            </a:extLst>
          </p:cNvPr>
          <p:cNvSpPr txBox="1"/>
          <p:nvPr/>
        </p:nvSpPr>
        <p:spPr>
          <a:xfrm>
            <a:off x="286574" y="2902490"/>
            <a:ext cx="5928361" cy="2092881"/>
          </a:xfrm>
          <a:prstGeom prst="rect">
            <a:avLst/>
          </a:prstGeom>
          <a:noFill/>
        </p:spPr>
        <p:txBody>
          <a:bodyPr wrap="square" rtlCol="0">
            <a:spAutoFit/>
          </a:bodyPr>
          <a:lstStyle/>
          <a:p>
            <a:pPr marL="342900" indent="-342900">
              <a:buFont typeface="Courier New" panose="02070309020205020404" pitchFamily="49" charset="0"/>
              <a:buChar char="o"/>
            </a:pPr>
            <a:endParaRPr lang="en-US" dirty="0">
              <a:latin typeface="Roboto" panose="02000000000000000000" pitchFamily="2" charset="0"/>
              <a:ea typeface="Roboto" panose="02000000000000000000" pitchFamily="2" charset="0"/>
            </a:endParaRPr>
          </a:p>
          <a:p>
            <a:pPr marL="342900" indent="-342900">
              <a:buFont typeface="Courier New" panose="02070309020205020404" pitchFamily="49" charset="0"/>
              <a:buChar char="o"/>
            </a:pPr>
            <a:r>
              <a:rPr lang="en-US" sz="2400" b="1" dirty="0">
                <a:solidFill>
                  <a:srgbClr val="E97726"/>
                </a:solidFill>
                <a:latin typeface="Roboto" panose="02000000000000000000" pitchFamily="2" charset="0"/>
                <a:ea typeface="Roboto" panose="02000000000000000000" pitchFamily="2" charset="0"/>
              </a:rPr>
              <a:t>62,000+</a:t>
            </a:r>
            <a:r>
              <a:rPr lang="en-US" sz="2000" b="1" dirty="0">
                <a:latin typeface="Roboto" panose="02000000000000000000" pitchFamily="2" charset="0"/>
                <a:ea typeface="Roboto" panose="02000000000000000000" pitchFamily="2" charset="0"/>
              </a:rPr>
              <a:t> alumni</a:t>
            </a:r>
          </a:p>
          <a:p>
            <a:pPr marL="342900" indent="-342900">
              <a:buFont typeface="Courier New" panose="02070309020205020404" pitchFamily="49" charset="0"/>
              <a:buChar char="o"/>
            </a:pPr>
            <a:endParaRPr lang="en-US" sz="2000" b="1" dirty="0">
              <a:latin typeface="Roboto" panose="02000000000000000000" pitchFamily="2" charset="0"/>
              <a:ea typeface="Roboto" panose="02000000000000000000" pitchFamily="2" charset="0"/>
            </a:endParaRPr>
          </a:p>
          <a:p>
            <a:pPr marL="342900" indent="-342900">
              <a:buFont typeface="Courier New" panose="02070309020205020404" pitchFamily="49" charset="0"/>
              <a:buChar char="o"/>
            </a:pPr>
            <a:r>
              <a:rPr lang="en-US" sz="2400" b="1" dirty="0">
                <a:solidFill>
                  <a:srgbClr val="E97726"/>
                </a:solidFill>
                <a:latin typeface="Roboto" panose="02000000000000000000" pitchFamily="2" charset="0"/>
                <a:ea typeface="Roboto" panose="02000000000000000000" pitchFamily="2" charset="0"/>
              </a:rPr>
              <a:t>750-acre </a:t>
            </a:r>
            <a:r>
              <a:rPr lang="en-US" sz="2000" b="1" dirty="0">
                <a:latin typeface="Roboto" panose="02000000000000000000" pitchFamily="2" charset="0"/>
                <a:ea typeface="Roboto" panose="02000000000000000000" pitchFamily="2" charset="0"/>
              </a:rPr>
              <a:t>campus</a:t>
            </a:r>
          </a:p>
          <a:p>
            <a:pPr marL="342900" indent="-342900">
              <a:buFont typeface="Courier New" panose="02070309020205020404" pitchFamily="49" charset="0"/>
              <a:buChar char="o"/>
            </a:pPr>
            <a:endParaRPr lang="en-US" sz="2000" b="1" dirty="0">
              <a:latin typeface="Roboto" panose="02000000000000000000" pitchFamily="2" charset="0"/>
              <a:ea typeface="Roboto" panose="02000000000000000000" pitchFamily="2" charset="0"/>
            </a:endParaRPr>
          </a:p>
          <a:p>
            <a:pPr marL="342900" indent="-342900">
              <a:buFont typeface="Courier New" panose="02070309020205020404" pitchFamily="49" charset="0"/>
              <a:buChar char="o"/>
            </a:pPr>
            <a:r>
              <a:rPr lang="en-US" sz="2400" b="1" dirty="0">
                <a:solidFill>
                  <a:srgbClr val="E97726"/>
                </a:solidFill>
                <a:latin typeface="Roboto" panose="02000000000000000000" pitchFamily="2" charset="0"/>
                <a:ea typeface="Roboto" panose="02000000000000000000" pitchFamily="2" charset="0"/>
              </a:rPr>
              <a:t>80+ </a:t>
            </a:r>
            <a:r>
              <a:rPr lang="en-US" sz="2000" b="1" dirty="0">
                <a:latin typeface="Roboto" panose="02000000000000000000" pitchFamily="2" charset="0"/>
                <a:ea typeface="Roboto" panose="02000000000000000000" pitchFamily="2" charset="0"/>
              </a:rPr>
              <a:t>student organizations and clubs</a:t>
            </a:r>
          </a:p>
        </p:txBody>
      </p:sp>
      <p:sp>
        <p:nvSpPr>
          <p:cNvPr id="5" name="TextBox 4">
            <a:extLst>
              <a:ext uri="{FF2B5EF4-FFF2-40B4-BE49-F238E27FC236}">
                <a16:creationId xmlns:a16="http://schemas.microsoft.com/office/drawing/2014/main" id="{E3FC471E-A204-4640-9005-D9501A1C14ED}"/>
              </a:ext>
            </a:extLst>
          </p:cNvPr>
          <p:cNvSpPr txBox="1"/>
          <p:nvPr/>
        </p:nvSpPr>
        <p:spPr>
          <a:xfrm>
            <a:off x="286574" y="1243472"/>
            <a:ext cx="8172450" cy="2400657"/>
          </a:xfrm>
          <a:prstGeom prst="rect">
            <a:avLst/>
          </a:prstGeom>
          <a:noFill/>
        </p:spPr>
        <p:txBody>
          <a:bodyPr wrap="square" rtlCol="0">
            <a:spAutoFit/>
          </a:bodyPr>
          <a:lstStyle/>
          <a:p>
            <a:pPr marL="342900" indent="-342900">
              <a:buFont typeface="Courier New" panose="02070309020205020404" pitchFamily="49" charset="0"/>
              <a:buChar char="o"/>
            </a:pPr>
            <a:r>
              <a:rPr lang="en-US" sz="2400" b="1" dirty="0">
                <a:solidFill>
                  <a:srgbClr val="E97726"/>
                </a:solidFill>
                <a:latin typeface="Roboto" panose="02000000000000000000" pitchFamily="2" charset="0"/>
                <a:ea typeface="Roboto" panose="02000000000000000000" pitchFamily="2" charset="0"/>
              </a:rPr>
              <a:t>4,338</a:t>
            </a:r>
            <a:r>
              <a:rPr lang="en-US" sz="2000" b="1" dirty="0">
                <a:latin typeface="Roboto" panose="02000000000000000000" pitchFamily="2" charset="0"/>
                <a:ea typeface="Roboto" panose="02000000000000000000" pitchFamily="2" charset="0"/>
              </a:rPr>
              <a:t> students enrolled</a:t>
            </a:r>
          </a:p>
          <a:p>
            <a:pPr marL="342900" indent="-342900">
              <a:buFont typeface="Courier New" panose="02070309020205020404" pitchFamily="49" charset="0"/>
              <a:buChar char="o"/>
            </a:pPr>
            <a:endParaRPr lang="en-US" sz="2000" b="1" dirty="0">
              <a:latin typeface="Roboto" panose="02000000000000000000" pitchFamily="2" charset="0"/>
              <a:ea typeface="Roboto" panose="02000000000000000000" pitchFamily="2" charset="0"/>
            </a:endParaRPr>
          </a:p>
          <a:p>
            <a:pPr marL="342900" indent="-342900">
              <a:buFont typeface="Courier New" panose="02070309020205020404" pitchFamily="49" charset="0"/>
              <a:buChar char="o"/>
            </a:pPr>
            <a:r>
              <a:rPr lang="en-US" sz="2400" b="1" dirty="0">
                <a:solidFill>
                  <a:srgbClr val="E97726"/>
                </a:solidFill>
                <a:latin typeface="Roboto" panose="02000000000000000000" pitchFamily="2" charset="0"/>
                <a:ea typeface="Roboto" panose="02000000000000000000" pitchFamily="2" charset="0"/>
              </a:rPr>
              <a:t>12:1</a:t>
            </a:r>
            <a:r>
              <a:rPr lang="en-US" sz="2000" b="1" dirty="0">
                <a:latin typeface="Roboto" panose="02000000000000000000" pitchFamily="2" charset="0"/>
                <a:ea typeface="Roboto" panose="02000000000000000000" pitchFamily="2" charset="0"/>
              </a:rPr>
              <a:t> student to faculty ratio</a:t>
            </a:r>
          </a:p>
          <a:p>
            <a:pPr marL="342900" indent="-342900">
              <a:buFont typeface="Courier New" panose="02070309020205020404" pitchFamily="49" charset="0"/>
              <a:buChar char="o"/>
            </a:pPr>
            <a:endParaRPr lang="en-US" sz="2000" b="1" dirty="0">
              <a:latin typeface="Roboto" panose="02000000000000000000" pitchFamily="2" charset="0"/>
              <a:ea typeface="Roboto" panose="02000000000000000000" pitchFamily="2" charset="0"/>
            </a:endParaRPr>
          </a:p>
          <a:p>
            <a:pPr marL="342900" indent="-342900">
              <a:buFont typeface="Courier New" panose="02070309020205020404" pitchFamily="49" charset="0"/>
              <a:buChar char="o"/>
            </a:pPr>
            <a:r>
              <a:rPr lang="en-US" sz="2400" b="1" dirty="0">
                <a:solidFill>
                  <a:srgbClr val="E97726"/>
                </a:solidFill>
                <a:latin typeface="Roboto" panose="02000000000000000000" pitchFamily="2" charset="0"/>
                <a:ea typeface="Roboto" panose="02000000000000000000" pitchFamily="2" charset="0"/>
              </a:rPr>
              <a:t>25 </a:t>
            </a:r>
            <a:r>
              <a:rPr lang="en-US" sz="2000" b="1" dirty="0">
                <a:latin typeface="Roboto" panose="02000000000000000000" pitchFamily="2" charset="0"/>
                <a:ea typeface="Roboto" panose="02000000000000000000" pitchFamily="2" charset="0"/>
              </a:rPr>
              <a:t>countries represented</a:t>
            </a:r>
          </a:p>
          <a:p>
            <a:pPr marL="342900" indent="-342900">
              <a:buFont typeface="Courier New" panose="02070309020205020404" pitchFamily="49" charset="0"/>
              <a:buChar char="o"/>
            </a:pPr>
            <a:endParaRPr lang="en-US" sz="2000" b="1" dirty="0">
              <a:latin typeface="Roboto" panose="02000000000000000000" pitchFamily="2" charset="0"/>
              <a:ea typeface="Roboto" panose="02000000000000000000" pitchFamily="2" charset="0"/>
            </a:endParaRPr>
          </a:p>
          <a:p>
            <a:pPr marL="342900" indent="-342900">
              <a:buFont typeface="Wingdings" panose="05000000000000000000" pitchFamily="2" charset="2"/>
              <a:buChar char="§"/>
            </a:pPr>
            <a:endParaRPr lang="en-US" dirty="0">
              <a:latin typeface="Trade Gothic LT Std" pitchFamily="2" charset="0"/>
            </a:endParaRPr>
          </a:p>
        </p:txBody>
      </p:sp>
      <p:pic>
        <p:nvPicPr>
          <p:cNvPr id="1026" name="Picture 2" descr="State Universities in Illinois - IACAC">
            <a:extLst>
              <a:ext uri="{FF2B5EF4-FFF2-40B4-BE49-F238E27FC236}">
                <a16:creationId xmlns:a16="http://schemas.microsoft.com/office/drawing/2014/main" id="{B2847DBF-F5D0-8685-6644-3F05C74E2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869" y="1580672"/>
            <a:ext cx="2518803" cy="325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653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D68298-EA0E-2C42-A7CD-0BA9B3BD808F}"/>
              </a:ext>
            </a:extLst>
          </p:cNvPr>
          <p:cNvSpPr txBox="1"/>
          <p:nvPr/>
        </p:nvSpPr>
        <p:spPr>
          <a:xfrm>
            <a:off x="2903100" y="471710"/>
            <a:ext cx="8990932" cy="1015663"/>
          </a:xfrm>
          <a:prstGeom prst="rect">
            <a:avLst/>
          </a:prstGeom>
          <a:noFill/>
        </p:spPr>
        <p:txBody>
          <a:bodyPr wrap="square" rtlCol="0">
            <a:spAutoFit/>
          </a:bodyPr>
          <a:lstStyle/>
          <a:p>
            <a:r>
              <a:rPr lang="en-US" sz="6000" b="1" dirty="0">
                <a:latin typeface="Trade Gothic LT Std" pitchFamily="2" charset="0"/>
              </a:rPr>
              <a:t>In-Class and Real-World</a:t>
            </a:r>
          </a:p>
        </p:txBody>
      </p:sp>
      <p:sp>
        <p:nvSpPr>
          <p:cNvPr id="5" name="TextBox 4">
            <a:extLst>
              <a:ext uri="{FF2B5EF4-FFF2-40B4-BE49-F238E27FC236}">
                <a16:creationId xmlns:a16="http://schemas.microsoft.com/office/drawing/2014/main" id="{83AFBB60-5EA4-334B-90BD-8FFED4BB6184}"/>
              </a:ext>
            </a:extLst>
          </p:cNvPr>
          <p:cNvSpPr txBox="1"/>
          <p:nvPr/>
        </p:nvSpPr>
        <p:spPr>
          <a:xfrm>
            <a:off x="3074670" y="1591221"/>
            <a:ext cx="8629650" cy="4462760"/>
          </a:xfrm>
          <a:prstGeom prst="rect">
            <a:avLst/>
          </a:prstGeom>
          <a:noFill/>
        </p:spPr>
        <p:txBody>
          <a:bodyPr wrap="square" rtlCol="0">
            <a:spAutoFit/>
          </a:bodyPr>
          <a:lstStyle/>
          <a:p>
            <a:r>
              <a:rPr lang="en-US" sz="2400" b="1" dirty="0">
                <a:latin typeface="Trade Gothic LT Std" pitchFamily="2" charset="0"/>
              </a:rPr>
              <a:t>Honors Program Points</a:t>
            </a:r>
          </a:p>
          <a:p>
            <a:endParaRPr lang="en-US" sz="2400" i="1" dirty="0">
              <a:latin typeface="Trade Gothic LT Std" pitchFamily="2" charset="0"/>
            </a:endParaRPr>
          </a:p>
          <a:p>
            <a:r>
              <a:rPr lang="en-US" sz="2400" i="1" dirty="0">
                <a:latin typeface="Trade Gothic LT Std" pitchFamily="2" charset="0"/>
              </a:rPr>
              <a:t> </a:t>
            </a:r>
            <a:r>
              <a:rPr lang="en-US" sz="2400" u="sng" dirty="0">
                <a:latin typeface="Trade Gothic LT Std" pitchFamily="2" charset="0"/>
              </a:rPr>
              <a:t>Curricular Activities</a:t>
            </a:r>
          </a:p>
          <a:p>
            <a:r>
              <a:rPr lang="en-US" sz="2000" i="1" dirty="0">
                <a:latin typeface="Trade Gothic LT Std" pitchFamily="2" charset="0"/>
              </a:rPr>
              <a:t> Courses</a:t>
            </a:r>
          </a:p>
          <a:p>
            <a:r>
              <a:rPr lang="en-US" sz="2000" i="1" dirty="0">
                <a:latin typeface="Trade Gothic LT Std" pitchFamily="2" charset="0"/>
              </a:rPr>
              <a:t> Independent Studies</a:t>
            </a:r>
          </a:p>
          <a:p>
            <a:r>
              <a:rPr lang="en-US" sz="2000" i="1" dirty="0">
                <a:latin typeface="Trade Gothic LT Std" pitchFamily="2" charset="0"/>
              </a:rPr>
              <a:t> Course Contracts</a:t>
            </a:r>
          </a:p>
          <a:p>
            <a:r>
              <a:rPr lang="en-US" sz="2000" i="1" dirty="0">
                <a:latin typeface="Trade Gothic LT Std" pitchFamily="2" charset="0"/>
              </a:rPr>
              <a:t> Double Majors/Minors</a:t>
            </a:r>
          </a:p>
          <a:p>
            <a:endParaRPr lang="en-US" sz="2400" i="1" dirty="0">
              <a:latin typeface="Trade Gothic LT Std" pitchFamily="2" charset="0"/>
            </a:endParaRPr>
          </a:p>
          <a:p>
            <a:r>
              <a:rPr lang="en-US" sz="2400" u="sng" dirty="0">
                <a:latin typeface="Trade Gothic LT Std" pitchFamily="2" charset="0"/>
              </a:rPr>
              <a:t>Co-Curricular Activities</a:t>
            </a:r>
          </a:p>
          <a:p>
            <a:r>
              <a:rPr lang="en-US" sz="2000" i="1" dirty="0">
                <a:latin typeface="Trade Gothic LT Std" pitchFamily="2" charset="0"/>
              </a:rPr>
              <a:t> Study Abroad</a:t>
            </a:r>
          </a:p>
          <a:p>
            <a:r>
              <a:rPr lang="en-US" sz="2000" i="1" dirty="0">
                <a:latin typeface="Trade Gothic LT Std" pitchFamily="2" charset="0"/>
              </a:rPr>
              <a:t> Undergraduate Research</a:t>
            </a:r>
          </a:p>
          <a:p>
            <a:r>
              <a:rPr lang="en-US" sz="2000" i="1" dirty="0">
                <a:latin typeface="Trade Gothic LT Std" pitchFamily="2" charset="0"/>
              </a:rPr>
              <a:t> Leadership Experiences</a:t>
            </a:r>
          </a:p>
          <a:p>
            <a:endParaRPr lang="en-US" sz="2400" dirty="0">
              <a:latin typeface="Trade Gothic LT Std" pitchFamily="2" charset="0"/>
            </a:endParaRPr>
          </a:p>
        </p:txBody>
      </p:sp>
      <p:pic>
        <p:nvPicPr>
          <p:cNvPr id="6" name="Content Placeholder 5">
            <a:extLst>
              <a:ext uri="{FF2B5EF4-FFF2-40B4-BE49-F238E27FC236}">
                <a16:creationId xmlns:a16="http://schemas.microsoft.com/office/drawing/2014/main" id="{EAA6DB98-7DA0-5E44-8587-CA3CC2AAC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532"/>
          <a:stretch/>
        </p:blipFill>
        <p:spPr>
          <a:xfrm>
            <a:off x="7305846" y="2348431"/>
            <a:ext cx="3357563" cy="2730862"/>
          </a:xfrm>
          <a:prstGeom prst="rect">
            <a:avLst/>
          </a:prstGeom>
          <a:ln w="57150">
            <a:solidFill>
              <a:srgbClr val="E97726"/>
            </a:solidFill>
          </a:ln>
        </p:spPr>
      </p:pic>
    </p:spTree>
    <p:extLst>
      <p:ext uri="{BB962C8B-B14F-4D97-AF65-F5344CB8AC3E}">
        <p14:creationId xmlns:p14="http://schemas.microsoft.com/office/powerpoint/2010/main" val="3768827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D68298-EA0E-2C42-A7CD-0BA9B3BD808F}"/>
              </a:ext>
            </a:extLst>
          </p:cNvPr>
          <p:cNvSpPr txBox="1"/>
          <p:nvPr/>
        </p:nvSpPr>
        <p:spPr>
          <a:xfrm>
            <a:off x="2850548" y="287779"/>
            <a:ext cx="8990932" cy="1508105"/>
          </a:xfrm>
          <a:prstGeom prst="rect">
            <a:avLst/>
          </a:prstGeom>
          <a:noFill/>
        </p:spPr>
        <p:txBody>
          <a:bodyPr wrap="square" rtlCol="0">
            <a:spAutoFit/>
          </a:bodyPr>
          <a:lstStyle/>
          <a:p>
            <a:r>
              <a:rPr lang="en-US" sz="6000" b="1" dirty="0">
                <a:latin typeface="Trade Gothic LT Std" pitchFamily="2" charset="0"/>
              </a:rPr>
              <a:t>Graduate with Honors</a:t>
            </a:r>
            <a:endParaRPr lang="en-US" sz="3200" b="1" dirty="0">
              <a:latin typeface="Trade Gothic LT Std" pitchFamily="2" charset="0"/>
            </a:endParaRPr>
          </a:p>
          <a:p>
            <a:r>
              <a:rPr lang="en-US" sz="3200" dirty="0">
                <a:latin typeface="Trade Gothic LT Std" pitchFamily="2" charset="0"/>
              </a:rPr>
              <a:t>Ready for life…Ready to lead</a:t>
            </a:r>
            <a:endParaRPr lang="en-US" sz="2800" dirty="0">
              <a:latin typeface="Trade Gothic LT Std" pitchFamily="2" charset="0"/>
            </a:endParaRPr>
          </a:p>
        </p:txBody>
      </p:sp>
      <p:sp>
        <p:nvSpPr>
          <p:cNvPr id="5" name="TextBox 4">
            <a:extLst>
              <a:ext uri="{FF2B5EF4-FFF2-40B4-BE49-F238E27FC236}">
                <a16:creationId xmlns:a16="http://schemas.microsoft.com/office/drawing/2014/main" id="{83AFBB60-5EA4-334B-90BD-8FFED4BB6184}"/>
              </a:ext>
            </a:extLst>
          </p:cNvPr>
          <p:cNvSpPr txBox="1"/>
          <p:nvPr/>
        </p:nvSpPr>
        <p:spPr>
          <a:xfrm>
            <a:off x="2884076" y="2962268"/>
            <a:ext cx="8629650" cy="2677656"/>
          </a:xfrm>
          <a:prstGeom prst="rect">
            <a:avLst/>
          </a:prstGeom>
          <a:noFill/>
        </p:spPr>
        <p:txBody>
          <a:bodyPr wrap="square" rtlCol="0">
            <a:spAutoFit/>
          </a:bodyPr>
          <a:lstStyle/>
          <a:p>
            <a:r>
              <a:rPr lang="en-US" sz="2400" b="1" dirty="0">
                <a:latin typeface="Trade Gothic LT Std" pitchFamily="2" charset="0"/>
              </a:rPr>
              <a:t>Honors Program Experiences</a:t>
            </a:r>
          </a:p>
          <a:p>
            <a:endParaRPr lang="en-US" sz="2400" b="1" dirty="0">
              <a:latin typeface="Trade Gothic LT Std" pitchFamily="2" charset="0"/>
            </a:endParaRPr>
          </a:p>
          <a:p>
            <a:r>
              <a:rPr lang="en-US" sz="2400" dirty="0">
                <a:latin typeface="Trade Gothic LT Std" pitchFamily="2" charset="0"/>
              </a:rPr>
              <a:t>-Junior Capstone Experience</a:t>
            </a:r>
          </a:p>
          <a:p>
            <a:r>
              <a:rPr lang="en-US" sz="2400" dirty="0">
                <a:latin typeface="Trade Gothic LT Std" pitchFamily="2" charset="0"/>
              </a:rPr>
              <a:t>-Internship (career bound)</a:t>
            </a:r>
          </a:p>
          <a:p>
            <a:r>
              <a:rPr lang="en-US" sz="2400" dirty="0">
                <a:latin typeface="Trade Gothic LT Std" pitchFamily="2" charset="0"/>
              </a:rPr>
              <a:t>-Thesis (graduate school bound)</a:t>
            </a:r>
          </a:p>
          <a:p>
            <a:r>
              <a:rPr lang="en-US" sz="2400" dirty="0">
                <a:latin typeface="Trade Gothic LT Std" pitchFamily="2" charset="0"/>
              </a:rPr>
              <a:t>-Senior Leadership Experience</a:t>
            </a:r>
          </a:p>
          <a:p>
            <a:endParaRPr lang="en-US" sz="2400" dirty="0">
              <a:latin typeface="Trade Gothic LT Std" pitchFamily="2" charset="0"/>
            </a:endParaRPr>
          </a:p>
        </p:txBody>
      </p:sp>
      <p:pic>
        <p:nvPicPr>
          <p:cNvPr id="7" name="Picture 6">
            <a:extLst>
              <a:ext uri="{FF2B5EF4-FFF2-40B4-BE49-F238E27FC236}">
                <a16:creationId xmlns:a16="http://schemas.microsoft.com/office/drawing/2014/main" id="{6D7165C0-F10B-BE4C-A919-45E329619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85324">
            <a:off x="7883249" y="2483823"/>
            <a:ext cx="3748445" cy="2811334"/>
          </a:xfrm>
          <a:prstGeom prst="rect">
            <a:avLst/>
          </a:prstGeom>
          <a:ln w="57150">
            <a:solidFill>
              <a:srgbClr val="E97726"/>
            </a:solidFill>
          </a:ln>
        </p:spPr>
      </p:pic>
    </p:spTree>
    <p:extLst>
      <p:ext uri="{BB962C8B-B14F-4D97-AF65-F5344CB8AC3E}">
        <p14:creationId xmlns:p14="http://schemas.microsoft.com/office/powerpoint/2010/main" val="1316351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9AD4E-FAD5-BB47-B4AE-AB031B9307AC}"/>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334B85D-9EA6-6443-860C-161F366C31E8}"/>
              </a:ext>
            </a:extLst>
          </p:cNvPr>
          <p:cNvSpPr txBox="1"/>
          <p:nvPr/>
        </p:nvSpPr>
        <p:spPr>
          <a:xfrm>
            <a:off x="489584" y="427464"/>
            <a:ext cx="11212830" cy="830997"/>
          </a:xfrm>
          <a:prstGeom prst="rect">
            <a:avLst/>
          </a:prstGeom>
          <a:noFill/>
        </p:spPr>
        <p:txBody>
          <a:bodyPr wrap="square" rtlCol="0">
            <a:spAutoFit/>
          </a:bodyPr>
          <a:lstStyle/>
          <a:p>
            <a:pPr algn="ctr"/>
            <a:r>
              <a:rPr lang="en-US" sz="4800" b="1" dirty="0">
                <a:solidFill>
                  <a:srgbClr val="E97726"/>
                </a:solidFill>
                <a:latin typeface="Trade Gothic LT Std" pitchFamily="2" charset="0"/>
              </a:rPr>
              <a:t>Honors Study Abroad in Rome, Italy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8155" y="1865148"/>
            <a:ext cx="3744207" cy="28081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1432" y="1865148"/>
            <a:ext cx="3745037" cy="280877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09" y="1864525"/>
            <a:ext cx="3745037" cy="2808778"/>
          </a:xfrm>
          <a:prstGeom prst="rect">
            <a:avLst/>
          </a:prstGeom>
        </p:spPr>
      </p:pic>
    </p:spTree>
    <p:extLst>
      <p:ext uri="{BB962C8B-B14F-4D97-AF65-F5344CB8AC3E}">
        <p14:creationId xmlns:p14="http://schemas.microsoft.com/office/powerpoint/2010/main" val="345844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C8FD78-5231-E846-915D-888DD672E7E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579E11A2-2D4F-AE41-8610-75AC2F60A08E}"/>
              </a:ext>
            </a:extLst>
          </p:cNvPr>
          <p:cNvSpPr>
            <a:spLocks noGrp="1"/>
          </p:cNvSpPr>
          <p:nvPr/>
        </p:nvSpPr>
        <p:spPr>
          <a:xfrm>
            <a:off x="3277522" y="1035845"/>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5" name="Subtitle 2">
            <a:extLst>
              <a:ext uri="{FF2B5EF4-FFF2-40B4-BE49-F238E27FC236}">
                <a16:creationId xmlns:a16="http://schemas.microsoft.com/office/drawing/2014/main" id="{AD6FB70A-966E-1649-B811-A2655D4DF219}"/>
              </a:ext>
            </a:extLst>
          </p:cNvPr>
          <p:cNvSpPr>
            <a:spLocks noGrp="1"/>
          </p:cNvSpPr>
          <p:nvPr/>
        </p:nvSpPr>
        <p:spPr>
          <a:xfrm>
            <a:off x="3277522" y="3479006"/>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8" name="Title 1">
            <a:extLst>
              <a:ext uri="{FF2B5EF4-FFF2-40B4-BE49-F238E27FC236}">
                <a16:creationId xmlns:a16="http://schemas.microsoft.com/office/drawing/2014/main" id="{36C6DDDE-012E-E84C-937C-5FA03800F690}"/>
              </a:ext>
            </a:extLst>
          </p:cNvPr>
          <p:cNvSpPr>
            <a:spLocks noGrp="1"/>
          </p:cNvSpPr>
          <p:nvPr/>
        </p:nvSpPr>
        <p:spPr>
          <a:xfrm>
            <a:off x="3143250" y="1085852"/>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9" name="Subtitle 2">
            <a:extLst>
              <a:ext uri="{FF2B5EF4-FFF2-40B4-BE49-F238E27FC236}">
                <a16:creationId xmlns:a16="http://schemas.microsoft.com/office/drawing/2014/main" id="{08C7F475-362A-7240-8CAC-D705B1E6C185}"/>
              </a:ext>
            </a:extLst>
          </p:cNvPr>
          <p:cNvSpPr>
            <a:spLocks noGrp="1"/>
          </p:cNvSpPr>
          <p:nvPr/>
        </p:nvSpPr>
        <p:spPr>
          <a:xfrm>
            <a:off x="3143250" y="3529013"/>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12" name="TextBox 11">
            <a:extLst>
              <a:ext uri="{FF2B5EF4-FFF2-40B4-BE49-F238E27FC236}">
                <a16:creationId xmlns:a16="http://schemas.microsoft.com/office/drawing/2014/main" id="{D6DACBA2-44D2-5143-BD58-C573E1F875AD}"/>
              </a:ext>
            </a:extLst>
          </p:cNvPr>
          <p:cNvSpPr txBox="1"/>
          <p:nvPr/>
        </p:nvSpPr>
        <p:spPr>
          <a:xfrm>
            <a:off x="3028950" y="1322131"/>
            <a:ext cx="7924800" cy="1015663"/>
          </a:xfrm>
          <a:prstGeom prst="rect">
            <a:avLst/>
          </a:prstGeom>
          <a:noFill/>
        </p:spPr>
        <p:txBody>
          <a:bodyPr wrap="square" rtlCol="0">
            <a:spAutoFit/>
          </a:bodyPr>
          <a:lstStyle/>
          <a:p>
            <a:r>
              <a:rPr lang="en-US" sz="6000" b="1" dirty="0">
                <a:solidFill>
                  <a:schemeClr val="bg1"/>
                </a:solidFill>
                <a:latin typeface="Trade Gothic LT Std" pitchFamily="2" charset="0"/>
              </a:rPr>
              <a:t>Applying to GovState</a:t>
            </a:r>
          </a:p>
        </p:txBody>
      </p:sp>
    </p:spTree>
    <p:extLst>
      <p:ext uri="{BB962C8B-B14F-4D97-AF65-F5344CB8AC3E}">
        <p14:creationId xmlns:p14="http://schemas.microsoft.com/office/powerpoint/2010/main" val="3562379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C146E-EFBB-3648-8805-E2CE90410A4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E044D94-C57E-294F-8A89-7DF2FA9C204D}"/>
              </a:ext>
            </a:extLst>
          </p:cNvPr>
          <p:cNvSpPr txBox="1"/>
          <p:nvPr/>
        </p:nvSpPr>
        <p:spPr>
          <a:xfrm>
            <a:off x="1836454" y="139615"/>
            <a:ext cx="10355546" cy="830997"/>
          </a:xfrm>
          <a:prstGeom prst="rect">
            <a:avLst/>
          </a:prstGeom>
          <a:noFill/>
        </p:spPr>
        <p:txBody>
          <a:bodyPr wrap="square" rtlCol="0">
            <a:spAutoFit/>
          </a:bodyPr>
          <a:lstStyle/>
          <a:p>
            <a:r>
              <a:rPr lang="en-US" sz="4800" b="1" dirty="0">
                <a:latin typeface="Trade Gothic LT Std" pitchFamily="2" charset="0"/>
              </a:rPr>
              <a:t>Freshman Admission Requirements</a:t>
            </a:r>
          </a:p>
        </p:txBody>
      </p:sp>
      <p:sp>
        <p:nvSpPr>
          <p:cNvPr id="5" name="TextBox 4">
            <a:extLst>
              <a:ext uri="{FF2B5EF4-FFF2-40B4-BE49-F238E27FC236}">
                <a16:creationId xmlns:a16="http://schemas.microsoft.com/office/drawing/2014/main" id="{4D464284-F5D8-BB44-A445-F13CCC426218}"/>
              </a:ext>
            </a:extLst>
          </p:cNvPr>
          <p:cNvSpPr txBox="1"/>
          <p:nvPr/>
        </p:nvSpPr>
        <p:spPr>
          <a:xfrm>
            <a:off x="3043630" y="1303611"/>
            <a:ext cx="8983980" cy="5570756"/>
          </a:xfrm>
          <a:prstGeom prst="rect">
            <a:avLst/>
          </a:prstGeom>
          <a:noFill/>
        </p:spPr>
        <p:txBody>
          <a:bodyPr wrap="square" rtlCol="0">
            <a:spAutoFit/>
          </a:bodyPr>
          <a:lstStyle/>
          <a:p>
            <a:r>
              <a:rPr lang="en-US" sz="3200" dirty="0"/>
              <a:t>Minimum</a:t>
            </a:r>
            <a:r>
              <a:rPr lang="en-US" sz="3200" i="1" dirty="0"/>
              <a:t> </a:t>
            </a:r>
            <a:r>
              <a:rPr lang="en-US" sz="3200" b="1" dirty="0">
                <a:solidFill>
                  <a:srgbClr val="E97726"/>
                </a:solidFill>
                <a:latin typeface="Trade Gothic LT Std" pitchFamily="2" charset="0"/>
              </a:rPr>
              <a:t>2.0</a:t>
            </a:r>
            <a:r>
              <a:rPr lang="en-US" sz="3200" dirty="0">
                <a:latin typeface="Trade Gothic LT Std" pitchFamily="2" charset="0"/>
              </a:rPr>
              <a:t> </a:t>
            </a:r>
            <a:r>
              <a:rPr lang="en-US" sz="3200" i="1" dirty="0"/>
              <a:t>unweighted</a:t>
            </a:r>
            <a:r>
              <a:rPr lang="en-US" sz="3200" dirty="0"/>
              <a:t> GPA on a</a:t>
            </a:r>
            <a:r>
              <a:rPr lang="en-US" sz="3200" dirty="0">
                <a:latin typeface="Trade Gothic LT Std" pitchFamily="2" charset="0"/>
              </a:rPr>
              <a:t> </a:t>
            </a:r>
            <a:r>
              <a:rPr lang="en-US" sz="3200" b="1" dirty="0">
                <a:solidFill>
                  <a:srgbClr val="E97726"/>
                </a:solidFill>
                <a:latin typeface="Trade Gothic LT Std" pitchFamily="2" charset="0"/>
              </a:rPr>
              <a:t>4.0</a:t>
            </a:r>
            <a:r>
              <a:rPr lang="en-US" sz="3200" dirty="0">
                <a:latin typeface="Trade Gothic LT Std" pitchFamily="2" charset="0"/>
              </a:rPr>
              <a:t> </a:t>
            </a:r>
            <a:r>
              <a:rPr lang="en-US" sz="3200" dirty="0"/>
              <a:t>scale</a:t>
            </a:r>
          </a:p>
          <a:p>
            <a:endParaRPr lang="en-US" sz="3200" dirty="0"/>
          </a:p>
          <a:p>
            <a:r>
              <a:rPr lang="en-US" sz="3200" dirty="0"/>
              <a:t>Holistic Review Process- strongly encouraged to submit supplemental information including: </a:t>
            </a:r>
          </a:p>
          <a:p>
            <a:pPr marL="1371600" lvl="2" indent="-457200">
              <a:buFont typeface="Arial" panose="020B0604020202020204" pitchFamily="34" charset="0"/>
              <a:buChar char="•"/>
            </a:pPr>
            <a:r>
              <a:rPr lang="en-US" sz="3200" dirty="0"/>
              <a:t>Letters of Recommendation</a:t>
            </a:r>
          </a:p>
          <a:p>
            <a:pPr marL="1371600" lvl="2" indent="-457200">
              <a:buFont typeface="Arial" panose="020B0604020202020204" pitchFamily="34" charset="0"/>
              <a:buChar char="•"/>
            </a:pPr>
            <a:r>
              <a:rPr lang="en-US" sz="3200" dirty="0"/>
              <a:t>Resume</a:t>
            </a:r>
          </a:p>
          <a:p>
            <a:pPr marL="1371600" lvl="2" indent="-457200">
              <a:buFont typeface="Arial" panose="020B0604020202020204" pitchFamily="34" charset="0"/>
              <a:buChar char="•"/>
            </a:pPr>
            <a:r>
              <a:rPr lang="en-US" sz="3200" dirty="0"/>
              <a:t>Sports and Student Activities</a:t>
            </a:r>
          </a:p>
          <a:p>
            <a:pPr marL="1371600" lvl="2" indent="-457200">
              <a:buFont typeface="Arial" panose="020B0604020202020204" pitchFamily="34" charset="0"/>
              <a:buChar char="•"/>
            </a:pPr>
            <a:r>
              <a:rPr lang="en-US" sz="3200" dirty="0"/>
              <a:t>ACT/SAT test scores (test optional)</a:t>
            </a:r>
          </a:p>
          <a:p>
            <a:pPr marL="1371600" lvl="2" indent="-457200">
              <a:buFont typeface="Arial" panose="020B0604020202020204" pitchFamily="34" charset="0"/>
              <a:buChar char="•"/>
            </a:pPr>
            <a:r>
              <a:rPr lang="en-US" sz="3200" dirty="0"/>
              <a:t>Personal Statement</a:t>
            </a:r>
          </a:p>
          <a:p>
            <a:endParaRPr lang="en-US" sz="3200" dirty="0">
              <a:latin typeface="Trade Gothic LT Std" pitchFamily="2" charset="0"/>
            </a:endParaRPr>
          </a:p>
          <a:p>
            <a:endParaRPr lang="en-US" sz="3600" dirty="0">
              <a:latin typeface="Trade Gothic LT Std" pitchFamily="2" charset="0"/>
            </a:endParaRPr>
          </a:p>
        </p:txBody>
      </p:sp>
    </p:spTree>
    <p:extLst>
      <p:ext uri="{BB962C8B-B14F-4D97-AF65-F5344CB8AC3E}">
        <p14:creationId xmlns:p14="http://schemas.microsoft.com/office/powerpoint/2010/main" val="854856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D0AAF-2ED2-D34D-B046-E1F99F717E37}"/>
              </a:ext>
            </a:extLst>
          </p:cNvPr>
          <p:cNvPicPr>
            <a:picLocks noChangeAspect="1"/>
          </p:cNvPicPr>
          <p:nvPr/>
        </p:nvPicPr>
        <p:blipFill>
          <a:blip r:embed="rId2"/>
          <a:stretch>
            <a:fillRect/>
          </a:stretch>
        </p:blipFill>
        <p:spPr>
          <a:xfrm>
            <a:off x="0" y="-23412"/>
            <a:ext cx="12192000" cy="6858000"/>
          </a:xfrm>
          <a:prstGeom prst="rect">
            <a:avLst/>
          </a:prstGeom>
        </p:spPr>
      </p:pic>
      <p:sp>
        <p:nvSpPr>
          <p:cNvPr id="4" name="TextBox 3">
            <a:extLst>
              <a:ext uri="{FF2B5EF4-FFF2-40B4-BE49-F238E27FC236}">
                <a16:creationId xmlns:a16="http://schemas.microsoft.com/office/drawing/2014/main" id="{B2F8D911-5727-5B4A-93E2-D36635697A23}"/>
              </a:ext>
            </a:extLst>
          </p:cNvPr>
          <p:cNvSpPr txBox="1"/>
          <p:nvPr/>
        </p:nvSpPr>
        <p:spPr>
          <a:xfrm>
            <a:off x="2153446" y="79267"/>
            <a:ext cx="10038554" cy="830997"/>
          </a:xfrm>
          <a:prstGeom prst="rect">
            <a:avLst/>
          </a:prstGeom>
          <a:noFill/>
        </p:spPr>
        <p:txBody>
          <a:bodyPr wrap="square" rtlCol="0">
            <a:spAutoFit/>
          </a:bodyPr>
          <a:lstStyle/>
          <a:p>
            <a:r>
              <a:rPr lang="en-US" sz="4800" b="1" dirty="0">
                <a:latin typeface="Trade Gothic LT Std" pitchFamily="2" charset="0"/>
              </a:rPr>
              <a:t>Two Ways to Apply</a:t>
            </a:r>
            <a:endParaRPr lang="en-US" sz="4800" b="1" dirty="0">
              <a:solidFill>
                <a:srgbClr val="E97726"/>
              </a:solidFill>
              <a:latin typeface="Trade Gothic LT Std" pitchFamily="2" charset="0"/>
            </a:endParaRPr>
          </a:p>
        </p:txBody>
      </p:sp>
      <p:sp>
        <p:nvSpPr>
          <p:cNvPr id="5" name="TextBox 4">
            <a:extLst>
              <a:ext uri="{FF2B5EF4-FFF2-40B4-BE49-F238E27FC236}">
                <a16:creationId xmlns:a16="http://schemas.microsoft.com/office/drawing/2014/main" id="{A0D27047-51A3-BC43-B3D2-7D7F085F34E8}"/>
              </a:ext>
            </a:extLst>
          </p:cNvPr>
          <p:cNvSpPr txBox="1"/>
          <p:nvPr/>
        </p:nvSpPr>
        <p:spPr>
          <a:xfrm>
            <a:off x="2364509" y="1070721"/>
            <a:ext cx="9679709" cy="2185214"/>
          </a:xfrm>
          <a:prstGeom prst="rect">
            <a:avLst/>
          </a:prstGeom>
          <a:noFill/>
        </p:spPr>
        <p:txBody>
          <a:bodyPr wrap="square" rtlCol="0">
            <a:spAutoFit/>
          </a:bodyPr>
          <a:lstStyle/>
          <a:p>
            <a:pPr algn="ctr"/>
            <a:r>
              <a:rPr lang="en-US" sz="2400" dirty="0">
                <a:latin typeface="Trade Gothic LT Std" pitchFamily="2" charset="0"/>
              </a:rPr>
              <a:t>   -</a:t>
            </a:r>
          </a:p>
          <a:p>
            <a:pPr algn="ctr"/>
            <a:r>
              <a:rPr lang="en-US" sz="2400" b="1" dirty="0">
                <a:solidFill>
                  <a:srgbClr val="E97726"/>
                </a:solidFill>
                <a:latin typeface="Trade Gothic LT Std" pitchFamily="2" charset="0"/>
              </a:rPr>
              <a:t>GovState Application</a:t>
            </a:r>
          </a:p>
          <a:p>
            <a:pPr marL="342900" indent="-342900">
              <a:buFont typeface="Arial" panose="020B0604020202020204" pitchFamily="34" charset="0"/>
              <a:buChar char="•"/>
            </a:pPr>
            <a:r>
              <a:rPr lang="en-US" sz="2000" dirty="0">
                <a:latin typeface="Trade Gothic LT Std" pitchFamily="2" charset="0"/>
              </a:rPr>
              <a:t>Complete the application for admission online at:</a:t>
            </a:r>
            <a:r>
              <a:rPr lang="en-US" sz="2400" dirty="0">
                <a:latin typeface="Trade Gothic LT Std" pitchFamily="2" charset="0"/>
              </a:rPr>
              <a:t> </a:t>
            </a:r>
            <a:r>
              <a:rPr lang="en-US" sz="2400" b="1" dirty="0">
                <a:solidFill>
                  <a:srgbClr val="E97726"/>
                </a:solidFill>
                <a:latin typeface="Trade Gothic LT Std" pitchFamily="2" charset="0"/>
              </a:rPr>
              <a:t>apply.govst.edu/apply</a:t>
            </a:r>
            <a:endParaRPr lang="en-US" sz="2400" dirty="0">
              <a:latin typeface="Trade Gothic LT Std" pitchFamily="2" charset="0"/>
            </a:endParaRPr>
          </a:p>
          <a:p>
            <a:pPr marL="342900" indent="-342900">
              <a:buFont typeface="Arial" panose="020B0604020202020204" pitchFamily="34" charset="0"/>
              <a:buChar char="•"/>
            </a:pPr>
            <a:r>
              <a:rPr lang="en-US" sz="2000" dirty="0">
                <a:latin typeface="Trade Gothic LT Std" pitchFamily="2" charset="0"/>
              </a:rPr>
              <a:t>Have official transcripts sent to </a:t>
            </a:r>
            <a:r>
              <a:rPr lang="en-US" sz="2000" b="1" dirty="0">
                <a:solidFill>
                  <a:srgbClr val="E97726"/>
                </a:solidFill>
                <a:latin typeface="Trade Gothic LT Std" pitchFamily="2" charset="0"/>
                <a:hlinkClick r:id="rId3"/>
              </a:rPr>
              <a:t>apotranscripts@govst.edu</a:t>
            </a:r>
            <a:endParaRPr lang="en-US" sz="2000" b="1" dirty="0">
              <a:solidFill>
                <a:srgbClr val="E97726"/>
              </a:solidFill>
              <a:latin typeface="Trade Gothic LT Std" pitchFamily="2" charset="0"/>
            </a:endParaRPr>
          </a:p>
          <a:p>
            <a:pPr marL="342900" indent="-342900">
              <a:buFont typeface="Arial" panose="020B0604020202020204" pitchFamily="34" charset="0"/>
              <a:buChar char="•"/>
            </a:pPr>
            <a:r>
              <a:rPr lang="en-US" sz="2000" dirty="0">
                <a:latin typeface="Trade Gothic LT Std" pitchFamily="2" charset="0"/>
              </a:rPr>
              <a:t>Upload supplemental documents through your application portal</a:t>
            </a:r>
          </a:p>
          <a:p>
            <a:endParaRPr lang="en-US" sz="2000" dirty="0">
              <a:latin typeface="Trade Gothic LT Std" pitchFamily="2" charset="0"/>
            </a:endParaRPr>
          </a:p>
        </p:txBody>
      </p:sp>
      <p:sp>
        <p:nvSpPr>
          <p:cNvPr id="2" name="Rectangle 1"/>
          <p:cNvSpPr/>
          <p:nvPr/>
        </p:nvSpPr>
        <p:spPr>
          <a:xfrm>
            <a:off x="5808026" y="3237516"/>
            <a:ext cx="6096000" cy="1107996"/>
          </a:xfrm>
          <a:prstGeom prst="rect">
            <a:avLst/>
          </a:prstGeom>
        </p:spPr>
        <p:txBody>
          <a:bodyPr>
            <a:spAutoFit/>
          </a:bodyPr>
          <a:lstStyle/>
          <a:p>
            <a:endParaRPr lang="en-US" dirty="0">
              <a:latin typeface="Trade Gothic LT Std" pitchFamily="2" charset="0"/>
            </a:endParaRPr>
          </a:p>
          <a:p>
            <a:r>
              <a:rPr lang="en-US" sz="2400">
                <a:latin typeface="Trade Gothic LT Std" pitchFamily="2" charset="0"/>
              </a:rPr>
              <a:t>GovState </a:t>
            </a:r>
            <a:r>
              <a:rPr lang="en-US" sz="2400" dirty="0">
                <a:latin typeface="Trade Gothic LT Std" pitchFamily="2" charset="0"/>
              </a:rPr>
              <a:t>is now on the Common App </a:t>
            </a:r>
            <a:r>
              <a:rPr lang="en-US" sz="2400" b="1" dirty="0">
                <a:solidFill>
                  <a:srgbClr val="E97726"/>
                </a:solidFill>
                <a:latin typeface="Trade Gothic LT Std" pitchFamily="2" charset="0"/>
              </a:rPr>
              <a:t>: https://www.commonapp.org/</a:t>
            </a:r>
          </a:p>
        </p:txBody>
      </p:sp>
      <p:sp>
        <p:nvSpPr>
          <p:cNvPr id="6" name="AutoShape 2" descr="common app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1870" y="3416392"/>
            <a:ext cx="2236770" cy="929120"/>
          </a:xfrm>
          <a:prstGeom prst="rect">
            <a:avLst/>
          </a:prstGeom>
        </p:spPr>
      </p:pic>
      <p:sp>
        <p:nvSpPr>
          <p:cNvPr id="8" name="TextBox 7"/>
          <p:cNvSpPr txBox="1"/>
          <p:nvPr/>
        </p:nvSpPr>
        <p:spPr>
          <a:xfrm>
            <a:off x="6419272" y="2927169"/>
            <a:ext cx="1076723" cy="461665"/>
          </a:xfrm>
          <a:prstGeom prst="rect">
            <a:avLst/>
          </a:prstGeom>
          <a:noFill/>
        </p:spPr>
        <p:txBody>
          <a:bodyPr wrap="square" rtlCol="0">
            <a:spAutoFit/>
          </a:bodyPr>
          <a:lstStyle/>
          <a:p>
            <a:r>
              <a:rPr lang="en-US" sz="2400" b="1" dirty="0">
                <a:solidFill>
                  <a:srgbClr val="E97726"/>
                </a:solidFill>
                <a:latin typeface="Trade Gothic LT Std" pitchFamily="2" charset="0"/>
              </a:rPr>
              <a:t>   OR</a:t>
            </a:r>
          </a:p>
        </p:txBody>
      </p:sp>
      <p:sp>
        <p:nvSpPr>
          <p:cNvPr id="9" name="Rectangle 8"/>
          <p:cNvSpPr/>
          <p:nvPr/>
        </p:nvSpPr>
        <p:spPr>
          <a:xfrm>
            <a:off x="3555999" y="4505969"/>
            <a:ext cx="6803268" cy="1015663"/>
          </a:xfrm>
          <a:prstGeom prst="rect">
            <a:avLst/>
          </a:prstGeom>
        </p:spPr>
        <p:txBody>
          <a:bodyPr wrap="square">
            <a:spAutoFit/>
          </a:bodyPr>
          <a:lstStyle/>
          <a:p>
            <a:pPr marL="285750" lvl="1" indent="-285750">
              <a:buFont typeface="Arial" panose="020B0604020202020204" pitchFamily="34" charset="0"/>
              <a:buChar char="•"/>
            </a:pPr>
            <a:r>
              <a:rPr lang="en-US" sz="2000" dirty="0">
                <a:latin typeface="Trade Gothic LT Std" pitchFamily="2" charset="0"/>
              </a:rPr>
              <a:t>Have your counselor upload your official transcripts through the application portal</a:t>
            </a:r>
          </a:p>
          <a:p>
            <a:pPr marL="285750" indent="-285750">
              <a:buFont typeface="Arial" panose="020B0604020202020204" pitchFamily="34" charset="0"/>
              <a:buChar char="•"/>
            </a:pPr>
            <a:r>
              <a:rPr lang="en-US" sz="2000" dirty="0">
                <a:latin typeface="Trade Gothic LT Std" pitchFamily="2" charset="0"/>
              </a:rPr>
              <a:t>We will use the Common App writing prompts. </a:t>
            </a:r>
          </a:p>
        </p:txBody>
      </p:sp>
    </p:spTree>
    <p:extLst>
      <p:ext uri="{BB962C8B-B14F-4D97-AF65-F5344CB8AC3E}">
        <p14:creationId xmlns:p14="http://schemas.microsoft.com/office/powerpoint/2010/main" val="2936774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C146E-EFBB-3648-8805-E2CE90410A4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E044D94-C57E-294F-8A89-7DF2FA9C204D}"/>
              </a:ext>
            </a:extLst>
          </p:cNvPr>
          <p:cNvSpPr txBox="1"/>
          <p:nvPr/>
        </p:nvSpPr>
        <p:spPr>
          <a:xfrm>
            <a:off x="2288528" y="301198"/>
            <a:ext cx="9436573" cy="830997"/>
          </a:xfrm>
          <a:prstGeom prst="rect">
            <a:avLst/>
          </a:prstGeom>
          <a:noFill/>
        </p:spPr>
        <p:txBody>
          <a:bodyPr wrap="square" rtlCol="0">
            <a:spAutoFit/>
          </a:bodyPr>
          <a:lstStyle/>
          <a:p>
            <a:r>
              <a:rPr lang="en-US" sz="4800" b="1" dirty="0">
                <a:latin typeface="Trade Gothic LT Std" pitchFamily="2" charset="0"/>
              </a:rPr>
              <a:t>Ways to Connect to Admissions</a:t>
            </a:r>
          </a:p>
        </p:txBody>
      </p:sp>
      <p:pic>
        <p:nvPicPr>
          <p:cNvPr id="8" name="Picture 7">
            <a:extLst>
              <a:ext uri="{FF2B5EF4-FFF2-40B4-BE49-F238E27FC236}">
                <a16:creationId xmlns:a16="http://schemas.microsoft.com/office/drawing/2014/main" id="{0726D7BE-1894-FD48-82CE-E4C9334AD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666" y="1433393"/>
            <a:ext cx="2112569" cy="2965611"/>
          </a:xfrm>
          <a:prstGeom prst="rect">
            <a:avLst/>
          </a:prstGeom>
        </p:spPr>
      </p:pic>
      <p:sp>
        <p:nvSpPr>
          <p:cNvPr id="10" name="TextBox 9">
            <a:extLst>
              <a:ext uri="{FF2B5EF4-FFF2-40B4-BE49-F238E27FC236}">
                <a16:creationId xmlns:a16="http://schemas.microsoft.com/office/drawing/2014/main" id="{10F8D161-E288-A14D-A10C-3B17764B3F2A}"/>
              </a:ext>
            </a:extLst>
          </p:cNvPr>
          <p:cNvSpPr txBox="1"/>
          <p:nvPr/>
        </p:nvSpPr>
        <p:spPr>
          <a:xfrm>
            <a:off x="2755427" y="5310306"/>
            <a:ext cx="9436573" cy="830997"/>
          </a:xfrm>
          <a:prstGeom prst="rect">
            <a:avLst/>
          </a:prstGeom>
          <a:noFill/>
        </p:spPr>
        <p:txBody>
          <a:bodyPr wrap="square" rtlCol="0">
            <a:spAutoFit/>
          </a:bodyPr>
          <a:lstStyle/>
          <a:p>
            <a:pPr algn="ctr"/>
            <a:r>
              <a:rPr lang="en-US" sz="2400" b="1" dirty="0">
                <a:solidFill>
                  <a:srgbClr val="E97726"/>
                </a:solidFill>
                <a:latin typeface="Trade Gothic LT Std" pitchFamily="2" charset="0"/>
              </a:rPr>
              <a:t>Direct Link: </a:t>
            </a:r>
            <a:r>
              <a:rPr lang="en-US" sz="2400" dirty="0">
                <a:solidFill>
                  <a:srgbClr val="E97726"/>
                </a:solidFill>
                <a:latin typeface="Trade Gothic LT Std" pitchFamily="2" charset="0"/>
              </a:rPr>
              <a:t>www.govst.edu/admissions/</a:t>
            </a:r>
          </a:p>
          <a:p>
            <a:pPr algn="ctr"/>
            <a:r>
              <a:rPr lang="en-US" sz="2400" b="1" dirty="0">
                <a:solidFill>
                  <a:srgbClr val="E97726"/>
                </a:solidFill>
                <a:latin typeface="Trade Gothic LT Std" pitchFamily="2" charset="0"/>
              </a:rPr>
              <a:t>Spanish Language Virtual Appointments Available</a:t>
            </a:r>
          </a:p>
        </p:txBody>
      </p:sp>
      <p:sp>
        <p:nvSpPr>
          <p:cNvPr id="2" name="TextBox 1"/>
          <p:cNvSpPr txBox="1"/>
          <p:nvPr/>
        </p:nvSpPr>
        <p:spPr>
          <a:xfrm>
            <a:off x="5958610" y="1559257"/>
            <a:ext cx="4913745" cy="3323987"/>
          </a:xfrm>
          <a:prstGeom prst="rect">
            <a:avLst/>
          </a:prstGeom>
          <a:noFill/>
        </p:spPr>
        <p:txBody>
          <a:bodyPr wrap="square" rtlCol="0">
            <a:spAutoFit/>
          </a:bodyPr>
          <a:lstStyle/>
          <a:p>
            <a:r>
              <a:rPr lang="en-US" sz="2400" b="1" dirty="0">
                <a:solidFill>
                  <a:srgbClr val="E97726"/>
                </a:solidFill>
                <a:latin typeface="Trade Gothic LT Std" pitchFamily="2" charset="0"/>
              </a:rPr>
              <a:t>Direct Line: </a:t>
            </a:r>
            <a:br>
              <a:rPr lang="en-US" sz="2400" b="1" dirty="0">
                <a:solidFill>
                  <a:srgbClr val="E97726"/>
                </a:solidFill>
                <a:latin typeface="Trade Gothic LT Std" pitchFamily="2" charset="0"/>
              </a:rPr>
            </a:br>
            <a:r>
              <a:rPr lang="en-US" sz="2400" dirty="0"/>
              <a:t>708-534-4490</a:t>
            </a:r>
          </a:p>
          <a:p>
            <a:endParaRPr lang="en-US" sz="2400" b="1" dirty="0">
              <a:solidFill>
                <a:srgbClr val="E97726"/>
              </a:solidFill>
              <a:latin typeface="Trade Gothic LT Std" pitchFamily="2" charset="0"/>
            </a:endParaRPr>
          </a:p>
          <a:p>
            <a:r>
              <a:rPr lang="en-US" sz="2400" b="1" dirty="0">
                <a:solidFill>
                  <a:srgbClr val="E97726"/>
                </a:solidFill>
                <a:latin typeface="Trade Gothic LT Std" pitchFamily="2" charset="0"/>
              </a:rPr>
              <a:t>Craig Berry: </a:t>
            </a:r>
          </a:p>
          <a:p>
            <a:r>
              <a:rPr lang="en-US" dirty="0">
                <a:hlinkClick r:id="rId4"/>
              </a:rPr>
              <a:t>cberry@govst.edu</a:t>
            </a:r>
            <a:endParaRPr lang="en-US" dirty="0"/>
          </a:p>
          <a:p>
            <a:r>
              <a:rPr lang="en-US" dirty="0"/>
              <a:t>708-534-4492</a:t>
            </a:r>
          </a:p>
          <a:p>
            <a:endParaRPr lang="en-US" dirty="0"/>
          </a:p>
          <a:p>
            <a:r>
              <a:rPr lang="en-US" sz="2400" b="1" dirty="0">
                <a:solidFill>
                  <a:schemeClr val="accent1"/>
                </a:solidFill>
              </a:rPr>
              <a:t>Cynthia Gomez</a:t>
            </a:r>
            <a:r>
              <a:rPr lang="en-US" dirty="0"/>
              <a:t>:</a:t>
            </a:r>
          </a:p>
          <a:p>
            <a:r>
              <a:rPr lang="en-US" dirty="0">
                <a:hlinkClick r:id="rId5"/>
              </a:rPr>
              <a:t>cgomez2@govst.edu</a:t>
            </a:r>
            <a:endParaRPr lang="en-US" dirty="0"/>
          </a:p>
          <a:p>
            <a:r>
              <a:rPr lang="en-US" dirty="0"/>
              <a:t>708-534-7897</a:t>
            </a:r>
          </a:p>
        </p:txBody>
      </p:sp>
    </p:spTree>
    <p:extLst>
      <p:ext uri="{BB962C8B-B14F-4D97-AF65-F5344CB8AC3E}">
        <p14:creationId xmlns:p14="http://schemas.microsoft.com/office/powerpoint/2010/main" val="784732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1" descr="https://apply.govst.edu/www/images/Graphic4.jpg">
            <a:extLst>
              <a:ext uri="{FF2B5EF4-FFF2-40B4-BE49-F238E27FC236}">
                <a16:creationId xmlns:a16="http://schemas.microsoft.com/office/drawing/2014/main" id="{402EFDF7-C91F-1B77-D2D8-A0CECCDEA3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74" r="25789" b="-2"/>
          <a:stretch/>
        </p:blipFill>
        <p:spPr bwMode="auto">
          <a:xfrm>
            <a:off x="6229215" y="0"/>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79E11A2-2D4F-AE41-8610-75AC2F60A08E}"/>
              </a:ext>
            </a:extLst>
          </p:cNvPr>
          <p:cNvSpPr>
            <a:spLocks noGrp="1"/>
          </p:cNvSpPr>
          <p:nvPr/>
        </p:nvSpPr>
        <p:spPr>
          <a:xfrm>
            <a:off x="3277522" y="1035845"/>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5" name="Subtitle 2">
            <a:extLst>
              <a:ext uri="{FF2B5EF4-FFF2-40B4-BE49-F238E27FC236}">
                <a16:creationId xmlns:a16="http://schemas.microsoft.com/office/drawing/2014/main" id="{AD6FB70A-966E-1649-B811-A2655D4DF219}"/>
              </a:ext>
            </a:extLst>
          </p:cNvPr>
          <p:cNvSpPr>
            <a:spLocks noGrp="1"/>
          </p:cNvSpPr>
          <p:nvPr/>
        </p:nvSpPr>
        <p:spPr>
          <a:xfrm>
            <a:off x="3277522" y="3479006"/>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8" name="Title 1">
            <a:extLst>
              <a:ext uri="{FF2B5EF4-FFF2-40B4-BE49-F238E27FC236}">
                <a16:creationId xmlns:a16="http://schemas.microsoft.com/office/drawing/2014/main" id="{36C6DDDE-012E-E84C-937C-5FA03800F690}"/>
              </a:ext>
            </a:extLst>
          </p:cNvPr>
          <p:cNvSpPr>
            <a:spLocks noGrp="1"/>
          </p:cNvSpPr>
          <p:nvPr/>
        </p:nvSpPr>
        <p:spPr>
          <a:xfrm>
            <a:off x="3143250" y="1085852"/>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9" name="Subtitle 2">
            <a:extLst>
              <a:ext uri="{FF2B5EF4-FFF2-40B4-BE49-F238E27FC236}">
                <a16:creationId xmlns:a16="http://schemas.microsoft.com/office/drawing/2014/main" id="{08C7F475-362A-7240-8CAC-D705B1E6C185}"/>
              </a:ext>
            </a:extLst>
          </p:cNvPr>
          <p:cNvSpPr>
            <a:spLocks noGrp="1"/>
          </p:cNvSpPr>
          <p:nvPr/>
        </p:nvSpPr>
        <p:spPr>
          <a:xfrm>
            <a:off x="1389728" y="3566298"/>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9B92E397-3F5C-4C38-A211-2FE08ABE1AA5}"/>
              </a:ext>
            </a:extLst>
          </p:cNvPr>
          <p:cNvSpPr txBox="1">
            <a:spLocks/>
          </p:cNvSpPr>
          <p:nvPr/>
        </p:nvSpPr>
        <p:spPr>
          <a:xfrm>
            <a:off x="1" y="0"/>
            <a:ext cx="6135780" cy="62970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600" b="1" dirty="0">
                <a:solidFill>
                  <a:schemeClr val="accent2"/>
                </a:solidFill>
              </a:rPr>
            </a:br>
            <a:r>
              <a:rPr lang="en-US" sz="6000" b="1" dirty="0">
                <a:solidFill>
                  <a:schemeClr val="accent2"/>
                </a:solidFill>
                <a:latin typeface="Agency FB" panose="020B0503020202020204" pitchFamily="34" charset="0"/>
              </a:rPr>
              <a:t>BREAKOUT SESSIONS</a:t>
            </a:r>
            <a:br>
              <a:rPr lang="en-US" sz="3600" b="1" dirty="0">
                <a:solidFill>
                  <a:schemeClr val="accent2"/>
                </a:solidFill>
              </a:rPr>
            </a:br>
            <a:br>
              <a:rPr lang="en-US" sz="3600" b="1" dirty="0">
                <a:solidFill>
                  <a:schemeClr val="accent2"/>
                </a:solidFill>
              </a:rPr>
            </a:br>
            <a:r>
              <a:rPr lang="en-US" sz="3600" b="1" dirty="0">
                <a:solidFill>
                  <a:schemeClr val="accent2"/>
                </a:solidFill>
              </a:rPr>
              <a:t> </a:t>
            </a:r>
            <a:r>
              <a:rPr lang="en-US" sz="3600" b="1" u="sng" dirty="0">
                <a:solidFill>
                  <a:schemeClr val="accent2"/>
                </a:solidFill>
              </a:rPr>
              <a:t>Housing</a:t>
            </a:r>
          </a:p>
          <a:p>
            <a:pPr algn="ctr"/>
            <a:r>
              <a:rPr lang="en-US" sz="3600" dirty="0">
                <a:solidFill>
                  <a:schemeClr val="accent2"/>
                </a:solidFill>
              </a:rPr>
              <a:t>Engbretson Hall</a:t>
            </a:r>
          </a:p>
          <a:p>
            <a:pPr algn="ctr"/>
            <a:endParaRPr lang="en-US" sz="3600" dirty="0">
              <a:solidFill>
                <a:schemeClr val="accent2"/>
              </a:solidFill>
            </a:endParaRPr>
          </a:p>
          <a:p>
            <a:pPr algn="ctr"/>
            <a:r>
              <a:rPr lang="en-US" sz="3600" b="1" u="sng" dirty="0">
                <a:solidFill>
                  <a:schemeClr val="accent2"/>
                </a:solidFill>
              </a:rPr>
              <a:t>Campus Resources</a:t>
            </a:r>
          </a:p>
          <a:p>
            <a:pPr algn="ctr"/>
            <a:r>
              <a:rPr lang="en-US" sz="3600" dirty="0">
                <a:solidFill>
                  <a:schemeClr val="accent2"/>
                </a:solidFill>
              </a:rPr>
              <a:t>Hall of Honors</a:t>
            </a:r>
          </a:p>
          <a:p>
            <a:pPr algn="ctr"/>
            <a:endParaRPr lang="en-US" sz="3600" dirty="0">
              <a:solidFill>
                <a:schemeClr val="accent2"/>
              </a:solidFill>
            </a:endParaRPr>
          </a:p>
          <a:p>
            <a:pPr algn="ctr"/>
            <a:r>
              <a:rPr lang="en-US" sz="3600" b="1" u="sng" dirty="0">
                <a:solidFill>
                  <a:schemeClr val="accent2"/>
                </a:solidFill>
              </a:rPr>
              <a:t>Life on Campus (Student Life)</a:t>
            </a:r>
          </a:p>
          <a:p>
            <a:pPr algn="ctr"/>
            <a:r>
              <a:rPr lang="en-US" sz="3600">
                <a:solidFill>
                  <a:schemeClr val="accent2"/>
                </a:solidFill>
              </a:rPr>
              <a:t>E-Lounge</a:t>
            </a:r>
            <a:endParaRPr lang="en-US" sz="3600" dirty="0">
              <a:solidFill>
                <a:schemeClr val="accent2"/>
              </a:solidFill>
            </a:endParaRPr>
          </a:p>
          <a:p>
            <a:pPr algn="ctr"/>
            <a:endParaRPr lang="en-US" sz="3600" dirty="0">
              <a:solidFill>
                <a:schemeClr val="accent2"/>
              </a:solidFill>
            </a:endParaRPr>
          </a:p>
        </p:txBody>
      </p:sp>
    </p:spTree>
    <p:extLst>
      <p:ext uri="{BB962C8B-B14F-4D97-AF65-F5344CB8AC3E}">
        <p14:creationId xmlns:p14="http://schemas.microsoft.com/office/powerpoint/2010/main" val="1558667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6B5F88-889D-B640-BEDE-3BE9074239E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3FC471E-A204-4640-9005-D9501A1C14ED}"/>
              </a:ext>
            </a:extLst>
          </p:cNvPr>
          <p:cNvSpPr txBox="1"/>
          <p:nvPr/>
        </p:nvSpPr>
        <p:spPr>
          <a:xfrm>
            <a:off x="377190" y="208865"/>
            <a:ext cx="11929110" cy="830997"/>
          </a:xfrm>
          <a:prstGeom prst="rect">
            <a:avLst/>
          </a:prstGeom>
          <a:noFill/>
        </p:spPr>
        <p:txBody>
          <a:bodyPr wrap="square" rtlCol="0">
            <a:spAutoFit/>
          </a:bodyPr>
          <a:lstStyle/>
          <a:p>
            <a:r>
              <a:rPr lang="en-US" sz="4800" b="1" dirty="0">
                <a:solidFill>
                  <a:srgbClr val="E97726"/>
                </a:solidFill>
                <a:latin typeface="Trade Gothic LT Std" pitchFamily="2" charset="0"/>
              </a:rPr>
              <a:t>Top 10 Undergraduate Majors</a:t>
            </a:r>
          </a:p>
        </p:txBody>
      </p:sp>
      <p:sp>
        <p:nvSpPr>
          <p:cNvPr id="5" name="TextBox 4">
            <a:extLst>
              <a:ext uri="{FF2B5EF4-FFF2-40B4-BE49-F238E27FC236}">
                <a16:creationId xmlns:a16="http://schemas.microsoft.com/office/drawing/2014/main" id="{E3FC471E-A204-4640-9005-D9501A1C14ED}"/>
              </a:ext>
            </a:extLst>
          </p:cNvPr>
          <p:cNvSpPr txBox="1"/>
          <p:nvPr/>
        </p:nvSpPr>
        <p:spPr>
          <a:xfrm>
            <a:off x="431482" y="1397674"/>
            <a:ext cx="11329036" cy="4062651"/>
          </a:xfrm>
          <a:prstGeom prst="rect">
            <a:avLst/>
          </a:prstGeom>
          <a:noFill/>
        </p:spPr>
        <p:txBody>
          <a:bodyPr wrap="square" rtlCol="0">
            <a:spAutoFit/>
          </a:bodyPr>
          <a:lstStyle/>
          <a:p>
            <a:pPr marL="457200" indent="-457200">
              <a:buClr>
                <a:srgbClr val="E97726"/>
              </a:buClr>
              <a:buFont typeface="+mj-lt"/>
              <a:buAutoNum type="arabicPeriod"/>
            </a:pPr>
            <a:r>
              <a:rPr lang="en-US" sz="2400" dirty="0">
                <a:latin typeface="Roboto" panose="02000000000000000000" pitchFamily="2" charset="0"/>
                <a:ea typeface="Roboto" panose="02000000000000000000" pitchFamily="2" charset="0"/>
              </a:rPr>
              <a:t>Interdisciplinary Studies, BA</a:t>
            </a:r>
          </a:p>
          <a:p>
            <a:pPr marL="457200" indent="-457200">
              <a:buClr>
                <a:srgbClr val="E97726"/>
              </a:buClr>
              <a:buFont typeface="+mj-lt"/>
              <a:buAutoNum type="arabicPeriod"/>
            </a:pPr>
            <a:endParaRPr lang="en-US" sz="2400" dirty="0">
              <a:latin typeface="Roboto" panose="02000000000000000000" pitchFamily="2" charset="0"/>
              <a:ea typeface="Roboto" panose="02000000000000000000" pitchFamily="2" charset="0"/>
            </a:endParaRPr>
          </a:p>
          <a:p>
            <a:pPr marL="457200" indent="-457200">
              <a:buClr>
                <a:srgbClr val="E97726"/>
              </a:buClr>
              <a:buFont typeface="+mj-lt"/>
              <a:buAutoNum type="arabicPeriod"/>
            </a:pPr>
            <a:r>
              <a:rPr lang="en-US" sz="2400" dirty="0">
                <a:latin typeface="Roboto" panose="02000000000000000000" pitchFamily="2" charset="0"/>
                <a:ea typeface="Roboto" panose="02000000000000000000" pitchFamily="2" charset="0"/>
              </a:rPr>
              <a:t>Psychology, BA </a:t>
            </a:r>
          </a:p>
          <a:p>
            <a:pPr marL="457200" indent="-457200">
              <a:buClr>
                <a:srgbClr val="E97726"/>
              </a:buClr>
              <a:buFont typeface="+mj-lt"/>
              <a:buAutoNum type="arabicPeriod"/>
            </a:pPr>
            <a:endParaRPr lang="en-US" sz="2400" dirty="0">
              <a:latin typeface="Roboto" panose="02000000000000000000" pitchFamily="2" charset="0"/>
              <a:ea typeface="Roboto" panose="02000000000000000000" pitchFamily="2" charset="0"/>
            </a:endParaRPr>
          </a:p>
          <a:p>
            <a:pPr marL="457200" indent="-457200">
              <a:buClr>
                <a:srgbClr val="E97726"/>
              </a:buClr>
              <a:buFont typeface="+mj-lt"/>
              <a:buAutoNum type="arabicPeriod"/>
            </a:pPr>
            <a:r>
              <a:rPr lang="en-US" sz="2400" dirty="0">
                <a:latin typeface="Roboto" panose="02000000000000000000" pitchFamily="2" charset="0"/>
                <a:ea typeface="Roboto" panose="02000000000000000000" pitchFamily="2" charset="0"/>
              </a:rPr>
              <a:t>Business Administration, BA</a:t>
            </a:r>
          </a:p>
          <a:p>
            <a:pPr marL="457200" indent="-457200">
              <a:buClr>
                <a:srgbClr val="E97726"/>
              </a:buClr>
              <a:buFont typeface="+mj-lt"/>
              <a:buAutoNum type="arabicPeriod"/>
            </a:pPr>
            <a:endParaRPr lang="en-US" sz="2400" dirty="0">
              <a:latin typeface="Roboto" panose="02000000000000000000" pitchFamily="2" charset="0"/>
              <a:ea typeface="Roboto" panose="02000000000000000000" pitchFamily="2" charset="0"/>
            </a:endParaRPr>
          </a:p>
          <a:p>
            <a:pPr marL="457200" indent="-457200">
              <a:buClr>
                <a:srgbClr val="E97726"/>
              </a:buClr>
              <a:buFont typeface="+mj-lt"/>
              <a:buAutoNum type="arabicPeriod"/>
            </a:pPr>
            <a:r>
              <a:rPr lang="en-US" sz="2400" dirty="0">
                <a:latin typeface="Roboto" panose="02000000000000000000" pitchFamily="2" charset="0"/>
                <a:ea typeface="Roboto" panose="02000000000000000000" pitchFamily="2" charset="0"/>
              </a:rPr>
              <a:t>Criminal Justice, BA </a:t>
            </a:r>
          </a:p>
          <a:p>
            <a:pPr marL="457200" indent="-457200">
              <a:buClr>
                <a:srgbClr val="E97726"/>
              </a:buClr>
              <a:buFont typeface="+mj-lt"/>
              <a:buAutoNum type="arabicPeriod"/>
            </a:pPr>
            <a:endParaRPr lang="en-US" sz="2400" dirty="0">
              <a:latin typeface="Roboto" panose="02000000000000000000" pitchFamily="2" charset="0"/>
              <a:ea typeface="Roboto" panose="02000000000000000000" pitchFamily="2" charset="0"/>
            </a:endParaRPr>
          </a:p>
          <a:p>
            <a:pPr marL="457200" indent="-457200">
              <a:buClr>
                <a:srgbClr val="E97726"/>
              </a:buClr>
              <a:buFont typeface="+mj-lt"/>
              <a:buAutoNum type="arabicPeriod"/>
            </a:pPr>
            <a:r>
              <a:rPr lang="en-US" sz="2400" dirty="0">
                <a:latin typeface="Roboto" panose="02000000000000000000" pitchFamily="2" charset="0"/>
                <a:ea typeface="Roboto" panose="02000000000000000000" pitchFamily="2" charset="0"/>
              </a:rPr>
              <a:t>Social Work, BSW </a:t>
            </a:r>
          </a:p>
          <a:p>
            <a:pPr marL="342900" indent="-342900">
              <a:buClr>
                <a:srgbClr val="E97726"/>
              </a:buClr>
              <a:buFont typeface="+mj-lt"/>
              <a:buAutoNum type="arabicParenR" startAt="5"/>
            </a:pPr>
            <a:endParaRPr lang="en-US" sz="2400" dirty="0">
              <a:latin typeface="Trade Gothic LT Std" pitchFamily="2" charset="0"/>
            </a:endParaRPr>
          </a:p>
          <a:p>
            <a:pPr marL="342900" indent="-342900">
              <a:buFont typeface="Wingdings" panose="05000000000000000000" pitchFamily="2" charset="2"/>
              <a:buChar char="§"/>
            </a:pPr>
            <a:endParaRPr lang="en-US" dirty="0">
              <a:latin typeface="Trade Gothic LT Std" pitchFamily="2" charset="0"/>
            </a:endParaRPr>
          </a:p>
        </p:txBody>
      </p:sp>
      <p:sp>
        <p:nvSpPr>
          <p:cNvPr id="8" name="TextBox 7">
            <a:extLst>
              <a:ext uri="{FF2B5EF4-FFF2-40B4-BE49-F238E27FC236}">
                <a16:creationId xmlns:a16="http://schemas.microsoft.com/office/drawing/2014/main" id="{E3FC471E-A204-4640-9005-D9501A1C14ED}"/>
              </a:ext>
            </a:extLst>
          </p:cNvPr>
          <p:cNvSpPr txBox="1"/>
          <p:nvPr/>
        </p:nvSpPr>
        <p:spPr>
          <a:xfrm>
            <a:off x="5736907" y="1397673"/>
            <a:ext cx="11329036" cy="4431983"/>
          </a:xfrm>
          <a:prstGeom prst="rect">
            <a:avLst/>
          </a:prstGeom>
          <a:noFill/>
        </p:spPr>
        <p:txBody>
          <a:bodyPr wrap="square" rtlCol="0">
            <a:spAutoFit/>
          </a:bodyPr>
          <a:lstStyle/>
          <a:p>
            <a:pPr marL="457200" indent="-457200">
              <a:buClr>
                <a:srgbClr val="E97726"/>
              </a:buClr>
              <a:buFont typeface="+mj-lt"/>
              <a:buAutoNum type="arabicPeriod" startAt="6"/>
            </a:pPr>
            <a:r>
              <a:rPr lang="en-US" sz="2400" dirty="0">
                <a:latin typeface="Roboto" panose="02000000000000000000" pitchFamily="2" charset="0"/>
                <a:ea typeface="Roboto" panose="02000000000000000000" pitchFamily="2" charset="0"/>
              </a:rPr>
              <a:t>Accounting, BS</a:t>
            </a:r>
          </a:p>
          <a:p>
            <a:pPr marL="457200" indent="-457200">
              <a:buClr>
                <a:srgbClr val="E97726"/>
              </a:buClr>
              <a:buFont typeface="+mj-lt"/>
              <a:buAutoNum type="arabicPeriod" startAt="6"/>
            </a:pPr>
            <a:endParaRPr lang="en-US" sz="2400" dirty="0">
              <a:latin typeface="Roboto" panose="02000000000000000000" pitchFamily="2" charset="0"/>
              <a:ea typeface="Roboto" panose="02000000000000000000" pitchFamily="2" charset="0"/>
            </a:endParaRPr>
          </a:p>
          <a:p>
            <a:pPr marL="457200" indent="-457200">
              <a:buClr>
                <a:srgbClr val="E97726"/>
              </a:buClr>
              <a:buFont typeface="+mj-lt"/>
              <a:buAutoNum type="arabicPeriod" startAt="6"/>
            </a:pPr>
            <a:r>
              <a:rPr lang="en-US" sz="2400" dirty="0">
                <a:latin typeface="Roboto" panose="02000000000000000000" pitchFamily="2" charset="0"/>
                <a:ea typeface="Roboto" panose="02000000000000000000" pitchFamily="2" charset="0"/>
              </a:rPr>
              <a:t>Nursing, BSN</a:t>
            </a:r>
          </a:p>
          <a:p>
            <a:pPr marL="457200" indent="-457200">
              <a:buClr>
                <a:srgbClr val="E97726"/>
              </a:buClr>
              <a:buFont typeface="+mj-lt"/>
              <a:buAutoNum type="arabicPeriod" startAt="6"/>
            </a:pPr>
            <a:endParaRPr lang="en-US" sz="2400" dirty="0">
              <a:latin typeface="Roboto" panose="02000000000000000000" pitchFamily="2" charset="0"/>
              <a:ea typeface="Roboto" panose="02000000000000000000" pitchFamily="2" charset="0"/>
            </a:endParaRPr>
          </a:p>
          <a:p>
            <a:pPr marL="457200" indent="-457200">
              <a:buClr>
                <a:srgbClr val="E97726"/>
              </a:buClr>
              <a:buFont typeface="+mj-lt"/>
              <a:buAutoNum type="arabicPeriod" startAt="6"/>
            </a:pPr>
            <a:r>
              <a:rPr lang="en-US" sz="2400" dirty="0">
                <a:latin typeface="Roboto" panose="02000000000000000000" pitchFamily="2" charset="0"/>
                <a:ea typeface="Roboto" panose="02000000000000000000" pitchFamily="2" charset="0"/>
              </a:rPr>
              <a:t>Communication, BA</a:t>
            </a:r>
          </a:p>
          <a:p>
            <a:pPr marL="457200" indent="-457200">
              <a:buClr>
                <a:srgbClr val="E97726"/>
              </a:buClr>
              <a:buFont typeface="+mj-lt"/>
              <a:buAutoNum type="arabicPeriod" startAt="6"/>
            </a:pPr>
            <a:endParaRPr lang="en-US" sz="2400" dirty="0">
              <a:latin typeface="Roboto" panose="02000000000000000000" pitchFamily="2" charset="0"/>
              <a:ea typeface="Roboto" panose="02000000000000000000" pitchFamily="2" charset="0"/>
            </a:endParaRPr>
          </a:p>
          <a:p>
            <a:pPr marL="457200" indent="-457200">
              <a:buClr>
                <a:srgbClr val="E97726"/>
              </a:buClr>
              <a:buFont typeface="+mj-lt"/>
              <a:buAutoNum type="arabicPeriod" startAt="6"/>
            </a:pPr>
            <a:r>
              <a:rPr lang="en-US" sz="2400" dirty="0">
                <a:latin typeface="Roboto" panose="02000000000000000000" pitchFamily="2" charset="0"/>
                <a:ea typeface="Roboto" panose="02000000000000000000" pitchFamily="2" charset="0"/>
              </a:rPr>
              <a:t>Community Health, BHS</a:t>
            </a:r>
          </a:p>
          <a:p>
            <a:pPr marL="457200" indent="-457200">
              <a:buClr>
                <a:srgbClr val="E97726"/>
              </a:buClr>
              <a:buFont typeface="+mj-lt"/>
              <a:buAutoNum type="arabicPeriod" startAt="6"/>
            </a:pPr>
            <a:endParaRPr lang="en-US" sz="2400" dirty="0">
              <a:latin typeface="Roboto" panose="02000000000000000000" pitchFamily="2" charset="0"/>
              <a:ea typeface="Roboto" panose="02000000000000000000" pitchFamily="2" charset="0"/>
            </a:endParaRPr>
          </a:p>
          <a:p>
            <a:pPr marL="457200" indent="-457200">
              <a:buClr>
                <a:srgbClr val="E97726"/>
              </a:buClr>
              <a:buFont typeface="+mj-lt"/>
              <a:buAutoNum type="arabicPeriod" startAt="6"/>
            </a:pPr>
            <a:r>
              <a:rPr lang="en-US" sz="2400" dirty="0">
                <a:latin typeface="Roboto" panose="02000000000000000000" pitchFamily="2" charset="0"/>
                <a:ea typeface="Roboto" panose="02000000000000000000" pitchFamily="2" charset="0"/>
              </a:rPr>
              <a:t> Elementary Education, BA; </a:t>
            </a:r>
          </a:p>
          <a:p>
            <a:pPr>
              <a:buClr>
                <a:srgbClr val="E97726"/>
              </a:buClr>
            </a:pPr>
            <a:r>
              <a:rPr lang="en-US" sz="2400" dirty="0">
                <a:latin typeface="Roboto" panose="02000000000000000000" pitchFamily="2" charset="0"/>
                <a:ea typeface="Roboto" panose="02000000000000000000" pitchFamily="2" charset="0"/>
              </a:rPr>
              <a:t>       English, BA; </a:t>
            </a:r>
          </a:p>
          <a:p>
            <a:pPr>
              <a:buClr>
                <a:srgbClr val="E97726"/>
              </a:buClr>
            </a:pPr>
            <a:r>
              <a:rPr lang="en-US" sz="2400" dirty="0">
                <a:latin typeface="Roboto" panose="02000000000000000000" pitchFamily="2" charset="0"/>
                <a:ea typeface="Roboto" panose="02000000000000000000" pitchFamily="2" charset="0"/>
              </a:rPr>
              <a:t>       Information Technology, BS</a:t>
            </a:r>
          </a:p>
          <a:p>
            <a:pPr marL="342900" indent="-342900">
              <a:buFont typeface="Wingdings" panose="05000000000000000000" pitchFamily="2" charset="2"/>
              <a:buChar char="§"/>
            </a:pPr>
            <a:endParaRPr lang="en-US" dirty="0">
              <a:latin typeface="Trade Gothic LT Std" pitchFamily="2" charset="0"/>
            </a:endParaRPr>
          </a:p>
        </p:txBody>
      </p:sp>
    </p:spTree>
    <p:extLst>
      <p:ext uri="{BB962C8B-B14F-4D97-AF65-F5344CB8AC3E}">
        <p14:creationId xmlns:p14="http://schemas.microsoft.com/office/powerpoint/2010/main" val="1761750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198A6C-E079-C71E-272E-526E40CA0EA4}"/>
              </a:ext>
            </a:extLst>
          </p:cNvPr>
          <p:cNvPicPr>
            <a:picLocks noChangeAspect="1"/>
          </p:cNvPicPr>
          <p:nvPr/>
        </p:nvPicPr>
        <p:blipFill rotWithShape="1">
          <a:blip r:embed="rId2"/>
          <a:srcRect t="19"/>
          <a:stretch/>
        </p:blipFill>
        <p:spPr>
          <a:xfrm>
            <a:off x="-1524" y="0"/>
            <a:ext cx="12192000" cy="6858000"/>
          </a:xfrm>
          <a:prstGeom prst="rect">
            <a:avLst/>
          </a:prstGeom>
        </p:spPr>
      </p:pic>
      <p:sp>
        <p:nvSpPr>
          <p:cNvPr id="3" name="TextBox 2">
            <a:extLst>
              <a:ext uri="{FF2B5EF4-FFF2-40B4-BE49-F238E27FC236}">
                <a16:creationId xmlns:a16="http://schemas.microsoft.com/office/drawing/2014/main" id="{0DC087F9-460A-C22A-7ED7-232290510B97}"/>
              </a:ext>
            </a:extLst>
          </p:cNvPr>
          <p:cNvSpPr txBox="1"/>
          <p:nvPr/>
        </p:nvSpPr>
        <p:spPr>
          <a:xfrm>
            <a:off x="2032986" y="372862"/>
            <a:ext cx="7679185" cy="769441"/>
          </a:xfrm>
          <a:prstGeom prst="rect">
            <a:avLst/>
          </a:prstGeom>
          <a:noFill/>
        </p:spPr>
        <p:txBody>
          <a:bodyPr wrap="square" rtlCol="0">
            <a:spAutoFit/>
          </a:bodyPr>
          <a:lstStyle/>
          <a:p>
            <a:pPr algn="ctr"/>
            <a:r>
              <a:rPr lang="en-US" sz="4400" b="1" dirty="0">
                <a:solidFill>
                  <a:schemeClr val="accent2"/>
                </a:solidFill>
                <a:latin typeface="Trade Gothic LT Std"/>
              </a:rPr>
              <a:t>What’s New @ GOVSTATE? </a:t>
            </a:r>
          </a:p>
        </p:txBody>
      </p:sp>
      <p:sp>
        <p:nvSpPr>
          <p:cNvPr id="4" name="TextBox 3">
            <a:extLst>
              <a:ext uri="{FF2B5EF4-FFF2-40B4-BE49-F238E27FC236}">
                <a16:creationId xmlns:a16="http://schemas.microsoft.com/office/drawing/2014/main" id="{C9E8C2AE-6BBC-802F-5943-49FC6703359B}"/>
              </a:ext>
            </a:extLst>
          </p:cNvPr>
          <p:cNvSpPr txBox="1"/>
          <p:nvPr/>
        </p:nvSpPr>
        <p:spPr>
          <a:xfrm>
            <a:off x="656948" y="1515165"/>
            <a:ext cx="10156054" cy="3477875"/>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E97726"/>
                </a:solidFill>
              </a:rPr>
              <a:t>First Generation Center </a:t>
            </a:r>
            <a:r>
              <a:rPr lang="en-US" sz="2000" dirty="0"/>
              <a:t>– </a:t>
            </a:r>
            <a:r>
              <a:rPr lang="en-US" sz="2000" i="1" dirty="0"/>
              <a:t>opened in Fall 2023; support center focused on providing extra resources to succeed in their educational journey</a:t>
            </a:r>
          </a:p>
          <a:p>
            <a:endParaRPr lang="en-US" sz="2000" dirty="0"/>
          </a:p>
          <a:p>
            <a:pPr marL="285750" indent="-285750">
              <a:buFont typeface="Arial" panose="020B0604020202020204" pitchFamily="34" charset="0"/>
              <a:buChar char="•"/>
            </a:pPr>
            <a:r>
              <a:rPr lang="en-US" sz="2000" b="1" dirty="0">
                <a:solidFill>
                  <a:srgbClr val="E97726"/>
                </a:solidFill>
              </a:rPr>
              <a:t>Latinx Resource Center </a:t>
            </a:r>
            <a:r>
              <a:rPr lang="en-US" sz="2000" b="1" dirty="0"/>
              <a:t>- </a:t>
            </a:r>
            <a:r>
              <a:rPr lang="en-US" sz="2000" i="1" dirty="0"/>
              <a:t>opened in Spring 2024; serving Latinx students by supporting, appreciating and culturally representing on GovState’s campus</a:t>
            </a:r>
          </a:p>
          <a:p>
            <a:endParaRPr lang="en-US" sz="2000" dirty="0"/>
          </a:p>
          <a:p>
            <a:pPr marL="285750" indent="-285750">
              <a:buFont typeface="Arial" panose="020B0604020202020204" pitchFamily="34" charset="0"/>
              <a:buChar char="•"/>
            </a:pPr>
            <a:r>
              <a:rPr lang="en-US" sz="2000" b="1" dirty="0">
                <a:solidFill>
                  <a:srgbClr val="E97726"/>
                </a:solidFill>
              </a:rPr>
              <a:t>Social Justice Initiative (Legal Clinic) </a:t>
            </a:r>
            <a:r>
              <a:rPr lang="en-US" sz="2000" dirty="0"/>
              <a:t>– </a:t>
            </a:r>
            <a:r>
              <a:rPr lang="en-US" sz="2000" i="1" dirty="0"/>
              <a:t>opened Summer 2023; provides free self-help legal assistance and non-legal resources to low-income Illinois residents</a:t>
            </a:r>
          </a:p>
          <a:p>
            <a:endParaRPr lang="en-US" sz="2000" i="1" dirty="0"/>
          </a:p>
          <a:p>
            <a:pPr marL="285750" indent="-285750">
              <a:buFont typeface="Arial" panose="020B0604020202020204" pitchFamily="34" charset="0"/>
              <a:buChar char="•"/>
            </a:pPr>
            <a:r>
              <a:rPr lang="en-US" sz="2000" b="1" dirty="0">
                <a:solidFill>
                  <a:srgbClr val="E97726"/>
                </a:solidFill>
              </a:rPr>
              <a:t>Greek Life </a:t>
            </a:r>
            <a:r>
              <a:rPr lang="en-US" sz="2000" i="1" dirty="0"/>
              <a:t>– Alpha Kappa Alpha Sorority, Incorporated was the first divine nine organization to cross on GovState campus in November 2023; more to come… </a:t>
            </a:r>
          </a:p>
        </p:txBody>
      </p:sp>
    </p:spTree>
    <p:extLst>
      <p:ext uri="{BB962C8B-B14F-4D97-AF65-F5344CB8AC3E}">
        <p14:creationId xmlns:p14="http://schemas.microsoft.com/office/powerpoint/2010/main" val="2479769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D64EFD-B55F-394D-B11B-5391B05E0F93}"/>
              </a:ext>
            </a:extLst>
          </p:cNvPr>
          <p:cNvPicPr>
            <a:picLocks noChangeAspect="1"/>
          </p:cNvPicPr>
          <p:nvPr/>
        </p:nvPicPr>
        <p:blipFill>
          <a:blip r:embed="rId2"/>
          <a:stretch>
            <a:fillRect/>
          </a:stretch>
        </p:blipFill>
        <p:spPr>
          <a:xfrm>
            <a:off x="-28658" y="18288"/>
            <a:ext cx="12192000" cy="6858000"/>
          </a:xfrm>
          <a:prstGeom prst="rect">
            <a:avLst/>
          </a:prstGeom>
        </p:spPr>
      </p:pic>
      <p:sp>
        <p:nvSpPr>
          <p:cNvPr id="4" name="TextBox 3">
            <a:extLst>
              <a:ext uri="{FF2B5EF4-FFF2-40B4-BE49-F238E27FC236}">
                <a16:creationId xmlns:a16="http://schemas.microsoft.com/office/drawing/2014/main" id="{2F878186-8BE9-A34D-B46F-CE13E5F1852D}"/>
              </a:ext>
            </a:extLst>
          </p:cNvPr>
          <p:cNvSpPr txBox="1"/>
          <p:nvPr/>
        </p:nvSpPr>
        <p:spPr>
          <a:xfrm>
            <a:off x="3074670" y="170210"/>
            <a:ext cx="9288018" cy="830997"/>
          </a:xfrm>
          <a:prstGeom prst="rect">
            <a:avLst/>
          </a:prstGeom>
          <a:noFill/>
        </p:spPr>
        <p:txBody>
          <a:bodyPr wrap="square" rtlCol="0">
            <a:spAutoFit/>
          </a:bodyPr>
          <a:lstStyle/>
          <a:p>
            <a:r>
              <a:rPr lang="en-US" sz="4800" b="1" dirty="0" err="1">
                <a:latin typeface="Trade Gothic LT Std" pitchFamily="2" charset="0"/>
              </a:rPr>
              <a:t>GovState’s</a:t>
            </a:r>
            <a:r>
              <a:rPr lang="en-US" sz="4800" b="1" dirty="0">
                <a:latin typeface="Trade Gothic LT Std" pitchFamily="2" charset="0"/>
              </a:rPr>
              <a:t> Freshman Program</a:t>
            </a:r>
          </a:p>
        </p:txBody>
      </p:sp>
      <p:sp>
        <p:nvSpPr>
          <p:cNvPr id="5" name="TextBox 4">
            <a:extLst>
              <a:ext uri="{FF2B5EF4-FFF2-40B4-BE49-F238E27FC236}">
                <a16:creationId xmlns:a16="http://schemas.microsoft.com/office/drawing/2014/main" id="{0AE23FCD-755E-324E-B317-A5353A6B5689}"/>
              </a:ext>
            </a:extLst>
          </p:cNvPr>
          <p:cNvSpPr txBox="1"/>
          <p:nvPr/>
        </p:nvSpPr>
        <p:spPr>
          <a:xfrm>
            <a:off x="3244215" y="4069973"/>
            <a:ext cx="6160770" cy="646331"/>
          </a:xfrm>
          <a:prstGeom prst="rect">
            <a:avLst/>
          </a:prstGeom>
          <a:noFill/>
        </p:spPr>
        <p:txBody>
          <a:bodyPr wrap="square" rtlCol="0">
            <a:spAutoFit/>
          </a:bodyPr>
          <a:lstStyle/>
          <a:p>
            <a:r>
              <a:rPr lang="en-US" sz="3600" dirty="0">
                <a:latin typeface="Trade Gothic LT Std" pitchFamily="2" charset="0"/>
              </a:rPr>
              <a:t>body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670" y="1351279"/>
            <a:ext cx="3105150" cy="5019675"/>
          </a:xfrm>
          <a:prstGeom prst="rect">
            <a:avLst/>
          </a:prstGeom>
        </p:spPr>
      </p:pic>
      <p:grpSp>
        <p:nvGrpSpPr>
          <p:cNvPr id="2" name="Group 1">
            <a:extLst>
              <a:ext uri="{FF2B5EF4-FFF2-40B4-BE49-F238E27FC236}">
                <a16:creationId xmlns:a16="http://schemas.microsoft.com/office/drawing/2014/main" id="{567D4C61-CF67-5106-8380-4202559EE5DE}"/>
              </a:ext>
            </a:extLst>
          </p:cNvPr>
          <p:cNvGrpSpPr/>
          <p:nvPr/>
        </p:nvGrpSpPr>
        <p:grpSpPr>
          <a:xfrm>
            <a:off x="6877213" y="2328589"/>
            <a:ext cx="6159457" cy="3240108"/>
            <a:chOff x="6453007" y="3707030"/>
            <a:chExt cx="6159457" cy="3240108"/>
          </a:xfrm>
        </p:grpSpPr>
        <p:sp>
          <p:nvSpPr>
            <p:cNvPr id="11" name="TextBox 10">
              <a:extLst>
                <a:ext uri="{FF2B5EF4-FFF2-40B4-BE49-F238E27FC236}">
                  <a16:creationId xmlns:a16="http://schemas.microsoft.com/office/drawing/2014/main" id="{2F878186-8BE9-A34D-B46F-CE13E5F1852D}"/>
                </a:ext>
              </a:extLst>
            </p:cNvPr>
            <p:cNvSpPr txBox="1"/>
            <p:nvPr/>
          </p:nvSpPr>
          <p:spPr>
            <a:xfrm>
              <a:off x="6453007" y="3707030"/>
              <a:ext cx="5465806" cy="461665"/>
            </a:xfrm>
            <a:prstGeom prst="rect">
              <a:avLst/>
            </a:prstGeom>
            <a:noFill/>
          </p:spPr>
          <p:txBody>
            <a:bodyPr wrap="square" rtlCol="0">
              <a:spAutoFit/>
            </a:bodyPr>
            <a:lstStyle/>
            <a:p>
              <a:endParaRPr lang="en-US" sz="2400" b="1" dirty="0">
                <a:solidFill>
                  <a:srgbClr val="E97726"/>
                </a:solidFill>
                <a:latin typeface="Trade Gothic LT Std" pitchFamily="2" charset="0"/>
              </a:endParaRPr>
            </a:p>
          </p:txBody>
        </p:sp>
        <p:sp>
          <p:nvSpPr>
            <p:cNvPr id="14" name="TextBox 13">
              <a:extLst>
                <a:ext uri="{FF2B5EF4-FFF2-40B4-BE49-F238E27FC236}">
                  <a16:creationId xmlns:a16="http://schemas.microsoft.com/office/drawing/2014/main" id="{2F878186-8BE9-A34D-B46F-CE13E5F1852D}"/>
                </a:ext>
              </a:extLst>
            </p:cNvPr>
            <p:cNvSpPr txBox="1"/>
            <p:nvPr/>
          </p:nvSpPr>
          <p:spPr>
            <a:xfrm>
              <a:off x="6487806" y="4538027"/>
              <a:ext cx="6124658" cy="461665"/>
            </a:xfrm>
            <a:prstGeom prst="rect">
              <a:avLst/>
            </a:prstGeom>
            <a:noFill/>
          </p:spPr>
          <p:txBody>
            <a:bodyPr wrap="square" rtlCol="0">
              <a:spAutoFit/>
            </a:bodyPr>
            <a:lstStyle/>
            <a:p>
              <a:r>
                <a:rPr lang="en-US" sz="2400" b="1" dirty="0">
                  <a:solidFill>
                    <a:srgbClr val="E97726"/>
                  </a:solidFill>
                  <a:latin typeface="Trade Gothic LT Std" pitchFamily="2" charset="0"/>
                </a:rPr>
                <a:t>Locked-in Tuition Rate</a:t>
              </a:r>
            </a:p>
          </p:txBody>
        </p:sp>
        <p:sp>
          <p:nvSpPr>
            <p:cNvPr id="15" name="TextBox 14">
              <a:extLst>
                <a:ext uri="{FF2B5EF4-FFF2-40B4-BE49-F238E27FC236}">
                  <a16:creationId xmlns:a16="http://schemas.microsoft.com/office/drawing/2014/main" id="{2F878186-8BE9-A34D-B46F-CE13E5F1852D}"/>
                </a:ext>
              </a:extLst>
            </p:cNvPr>
            <p:cNvSpPr txBox="1"/>
            <p:nvPr/>
          </p:nvSpPr>
          <p:spPr>
            <a:xfrm>
              <a:off x="6487806" y="5005481"/>
              <a:ext cx="6124658" cy="369332"/>
            </a:xfrm>
            <a:prstGeom prst="rect">
              <a:avLst/>
            </a:prstGeom>
            <a:noFill/>
          </p:spPr>
          <p:txBody>
            <a:bodyPr wrap="square" rtlCol="0">
              <a:spAutoFit/>
            </a:bodyPr>
            <a:lstStyle/>
            <a:p>
              <a:r>
                <a:rPr lang="en-US" i="1" dirty="0"/>
                <a:t>-Guaranteed tuition rates for 12 consecutive semesters</a:t>
              </a:r>
            </a:p>
          </p:txBody>
        </p:sp>
        <p:sp>
          <p:nvSpPr>
            <p:cNvPr id="16" name="TextBox 15">
              <a:extLst>
                <a:ext uri="{FF2B5EF4-FFF2-40B4-BE49-F238E27FC236}">
                  <a16:creationId xmlns:a16="http://schemas.microsoft.com/office/drawing/2014/main" id="{2F878186-8BE9-A34D-B46F-CE13E5F1852D}"/>
                </a:ext>
              </a:extLst>
            </p:cNvPr>
            <p:cNvSpPr txBox="1"/>
            <p:nvPr/>
          </p:nvSpPr>
          <p:spPr>
            <a:xfrm>
              <a:off x="6453007" y="5475446"/>
              <a:ext cx="6124658" cy="830997"/>
            </a:xfrm>
            <a:prstGeom prst="rect">
              <a:avLst/>
            </a:prstGeom>
            <a:noFill/>
          </p:spPr>
          <p:txBody>
            <a:bodyPr wrap="square" rtlCol="0">
              <a:spAutoFit/>
            </a:bodyPr>
            <a:lstStyle/>
            <a:p>
              <a:r>
                <a:rPr lang="en-US" sz="2400" b="1" dirty="0">
                  <a:solidFill>
                    <a:srgbClr val="E97726"/>
                  </a:solidFill>
                  <a:latin typeface="Trade Gothic LT Std" pitchFamily="2" charset="0"/>
                </a:rPr>
                <a:t>15-to-Finish</a:t>
              </a:r>
              <a:endParaRPr lang="en-US" dirty="0">
                <a:latin typeface="Trade Gothic LT Std" pitchFamily="2" charset="0"/>
              </a:endParaRPr>
            </a:p>
            <a:p>
              <a:endParaRPr lang="en-US" sz="2400" b="1" dirty="0">
                <a:solidFill>
                  <a:srgbClr val="E97726"/>
                </a:solidFill>
                <a:latin typeface="Trade Gothic LT Std" pitchFamily="2" charset="0"/>
              </a:endParaRPr>
            </a:p>
          </p:txBody>
        </p:sp>
        <p:sp>
          <p:nvSpPr>
            <p:cNvPr id="17" name="TextBox 16">
              <a:extLst>
                <a:ext uri="{FF2B5EF4-FFF2-40B4-BE49-F238E27FC236}">
                  <a16:creationId xmlns:a16="http://schemas.microsoft.com/office/drawing/2014/main" id="{2F878186-8BE9-A34D-B46F-CE13E5F1852D}"/>
                </a:ext>
              </a:extLst>
            </p:cNvPr>
            <p:cNvSpPr txBox="1"/>
            <p:nvPr/>
          </p:nvSpPr>
          <p:spPr>
            <a:xfrm>
              <a:off x="6487806" y="5931475"/>
              <a:ext cx="6124658" cy="1015663"/>
            </a:xfrm>
            <a:prstGeom prst="rect">
              <a:avLst/>
            </a:prstGeom>
            <a:noFill/>
          </p:spPr>
          <p:txBody>
            <a:bodyPr wrap="square" rtlCol="0">
              <a:spAutoFit/>
            </a:bodyPr>
            <a:lstStyle/>
            <a:p>
              <a:r>
                <a:rPr lang="en-US" i="1" dirty="0"/>
                <a:t>-4 years to graduation!</a:t>
              </a:r>
            </a:p>
            <a:p>
              <a:endParaRPr lang="en-US" dirty="0">
                <a:latin typeface="Trade Gothic LT Std" pitchFamily="2" charset="0"/>
              </a:endParaRPr>
            </a:p>
            <a:p>
              <a:endParaRPr lang="en-US" sz="2400" b="1" dirty="0">
                <a:solidFill>
                  <a:srgbClr val="E97726"/>
                </a:solidFill>
                <a:latin typeface="Trade Gothic LT Std" pitchFamily="2" charset="0"/>
              </a:endParaRPr>
            </a:p>
          </p:txBody>
        </p:sp>
      </p:grpSp>
    </p:spTree>
    <p:extLst>
      <p:ext uri="{BB962C8B-B14F-4D97-AF65-F5344CB8AC3E}">
        <p14:creationId xmlns:p14="http://schemas.microsoft.com/office/powerpoint/2010/main" val="3765014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6B5F88-889D-B640-BEDE-3BE9074239E8}"/>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CEC7C80-7B4E-0341-A5D0-F202837D35BA}"/>
              </a:ext>
            </a:extLst>
          </p:cNvPr>
          <p:cNvSpPr txBox="1"/>
          <p:nvPr/>
        </p:nvSpPr>
        <p:spPr>
          <a:xfrm>
            <a:off x="2958694" y="191522"/>
            <a:ext cx="6976256" cy="830997"/>
          </a:xfrm>
          <a:prstGeom prst="rect">
            <a:avLst/>
          </a:prstGeom>
          <a:noFill/>
        </p:spPr>
        <p:txBody>
          <a:bodyPr wrap="square" rtlCol="0">
            <a:spAutoFit/>
          </a:bodyPr>
          <a:lstStyle/>
          <a:p>
            <a:pPr algn="ctr"/>
            <a:r>
              <a:rPr lang="en-US" sz="4800" b="1" dirty="0">
                <a:solidFill>
                  <a:srgbClr val="E97726"/>
                </a:solidFill>
                <a:latin typeface="Trade Gothic LT Std" pitchFamily="2" charset="0"/>
              </a:rPr>
              <a:t>7 Focus Areas of Study</a:t>
            </a:r>
          </a:p>
        </p:txBody>
      </p:sp>
      <p:sp>
        <p:nvSpPr>
          <p:cNvPr id="2" name="Rectangle 1"/>
          <p:cNvSpPr/>
          <p:nvPr/>
        </p:nvSpPr>
        <p:spPr>
          <a:xfrm>
            <a:off x="224409" y="1265025"/>
            <a:ext cx="6496458" cy="3980968"/>
          </a:xfrm>
          <a:prstGeom prst="rect">
            <a:avLst/>
          </a:prstGeom>
          <a:solidFill>
            <a:srgbClr val="3F5867"/>
          </a:solidFill>
          <a:ln>
            <a:solidFill>
              <a:srgbClr val="3F5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1400" b="1" dirty="0">
              <a:solidFill>
                <a:schemeClr val="bg1"/>
              </a:solidFill>
            </a:endParaRPr>
          </a:p>
          <a:p>
            <a:pPr lvl="0">
              <a:defRPr/>
            </a:pPr>
            <a:endParaRPr lang="en-US" sz="1400" b="1" dirty="0">
              <a:solidFill>
                <a:schemeClr val="bg1"/>
              </a:solidFill>
            </a:endParaRPr>
          </a:p>
          <a:p>
            <a:pPr lvl="0">
              <a:defRPr/>
            </a:pPr>
            <a:endParaRPr lang="en-US" sz="1400" b="1" dirty="0">
              <a:solidFill>
                <a:schemeClr val="bg1"/>
              </a:solidFill>
            </a:endParaRPr>
          </a:p>
          <a:p>
            <a:pPr lvl="0">
              <a:defRPr/>
            </a:pPr>
            <a:endParaRPr lang="en-US" sz="1400" b="1" dirty="0">
              <a:solidFill>
                <a:schemeClr val="bg1"/>
              </a:solidFill>
            </a:endParaRPr>
          </a:p>
          <a:p>
            <a:pPr lvl="0">
              <a:defRPr/>
            </a:pPr>
            <a:endParaRPr lang="en-US" sz="1400" b="1" dirty="0">
              <a:solidFill>
                <a:schemeClr val="bg1"/>
              </a:solidFill>
            </a:endParaRPr>
          </a:p>
          <a:p>
            <a:pPr lvl="0">
              <a:defRPr/>
            </a:pPr>
            <a:r>
              <a:rPr lang="en-US" sz="1400" b="1" dirty="0">
                <a:solidFill>
                  <a:srgbClr val="F2EF4F"/>
                </a:solidFill>
              </a:rPr>
              <a:t>DISCOVERY</a:t>
            </a:r>
          </a:p>
          <a:p>
            <a:pPr lvl="0">
              <a:defRPr/>
            </a:pPr>
            <a:r>
              <a:rPr lang="en-US" sz="1000" i="1" dirty="0">
                <a:solidFill>
                  <a:schemeClr val="bg1"/>
                </a:solidFill>
                <a:latin typeface="Roboto" panose="02000000000000000000" pitchFamily="2" charset="0"/>
                <a:ea typeface="Roboto" panose="02000000000000000000" pitchFamily="2" charset="0"/>
              </a:rPr>
              <a:t>Undecided? You’re not alone! About 1/3 of all Bachelors-level students change majors in the first 3 years. Explore options under guided expertise to save money and time. </a:t>
            </a:r>
          </a:p>
          <a:p>
            <a:pPr lvl="0">
              <a:defRPr/>
            </a:pPr>
            <a:endParaRPr lang="en-US" sz="1050" i="1" dirty="0">
              <a:solidFill>
                <a:schemeClr val="bg1"/>
              </a:solidFill>
              <a:latin typeface="Roboto" panose="02000000000000000000" pitchFamily="2" charset="0"/>
              <a:ea typeface="Roboto" panose="02000000000000000000" pitchFamily="2" charset="0"/>
            </a:endParaRPr>
          </a:p>
          <a:p>
            <a:pPr lvl="0">
              <a:defRPr/>
            </a:pPr>
            <a:r>
              <a:rPr lang="en-US" sz="1400" b="1" dirty="0">
                <a:solidFill>
                  <a:srgbClr val="F2EF4F"/>
                </a:solidFill>
              </a:rPr>
              <a:t>EDUCATION</a:t>
            </a:r>
          </a:p>
          <a:p>
            <a:pPr lvl="0">
              <a:defRPr/>
            </a:pPr>
            <a:r>
              <a:rPr lang="en-US" sz="1000" i="1" dirty="0">
                <a:solidFill>
                  <a:schemeClr val="bg1"/>
                </a:solidFill>
                <a:latin typeface="Roboto" panose="02000000000000000000" pitchFamily="2" charset="0"/>
                <a:ea typeface="Roboto" panose="02000000000000000000" pitchFamily="2" charset="0"/>
              </a:rPr>
              <a:t>Secondary Education (Biology, Chemistry, Mathematics, English}, Early Childhood Education, Elementary Education</a:t>
            </a:r>
          </a:p>
          <a:p>
            <a:pPr lvl="0">
              <a:defRPr/>
            </a:pPr>
            <a:endParaRPr lang="en-US" sz="1400" b="1" dirty="0">
              <a:solidFill>
                <a:schemeClr val="bg1"/>
              </a:solidFill>
            </a:endParaRPr>
          </a:p>
          <a:p>
            <a:pPr lvl="0">
              <a:defRPr/>
            </a:pPr>
            <a:r>
              <a:rPr lang="en-US" sz="1400" b="1" dirty="0">
                <a:solidFill>
                  <a:srgbClr val="F2EF4F"/>
                </a:solidFill>
              </a:rPr>
              <a:t>BUSINESS</a:t>
            </a:r>
            <a:r>
              <a:rPr lang="en-US" sz="1400" b="1" dirty="0">
                <a:solidFill>
                  <a:schemeClr val="bg1"/>
                </a:solidFill>
              </a:rPr>
              <a:t> </a:t>
            </a:r>
          </a:p>
          <a:p>
            <a:pPr lvl="0">
              <a:defRPr/>
            </a:pPr>
            <a:r>
              <a:rPr lang="en-US" sz="1000" i="1" dirty="0">
                <a:solidFill>
                  <a:schemeClr val="bg1"/>
                </a:solidFill>
                <a:latin typeface="Roboto" panose="02000000000000000000" pitchFamily="2" charset="0"/>
                <a:ea typeface="Roboto" panose="02000000000000000000" pitchFamily="2" charset="0"/>
              </a:rPr>
              <a:t>Business Administration, Entrepreneurship, Health Administration, Accounting </a:t>
            </a:r>
          </a:p>
          <a:p>
            <a:pPr lvl="0">
              <a:defRPr/>
            </a:pPr>
            <a:endParaRPr lang="en-US" sz="1050" i="1" dirty="0">
              <a:solidFill>
                <a:schemeClr val="bg1"/>
              </a:solidFill>
              <a:latin typeface="Roboto" panose="02000000000000000000" pitchFamily="2" charset="0"/>
              <a:ea typeface="Roboto" panose="02000000000000000000" pitchFamily="2" charset="0"/>
            </a:endParaRPr>
          </a:p>
          <a:p>
            <a:pPr lvl="0">
              <a:defRPr/>
            </a:pPr>
            <a:r>
              <a:rPr lang="en-US" sz="1400" b="1" dirty="0">
                <a:solidFill>
                  <a:srgbClr val="F2EF4F"/>
                </a:solidFill>
              </a:rPr>
              <a:t>ARTS &amp; ENTERTAINMENT</a:t>
            </a:r>
          </a:p>
          <a:p>
            <a:pPr lvl="0">
              <a:defRPr/>
            </a:pPr>
            <a:r>
              <a:rPr lang="en-US" sz="1000" i="1" dirty="0">
                <a:solidFill>
                  <a:schemeClr val="bg1"/>
                </a:solidFill>
                <a:latin typeface="Roboto" panose="02000000000000000000" pitchFamily="2" charset="0"/>
                <a:ea typeface="Roboto" panose="02000000000000000000" pitchFamily="2" charset="0"/>
              </a:rPr>
              <a:t>Fine Arts, Media Studies, Theater and Performance Studies </a:t>
            </a:r>
          </a:p>
          <a:p>
            <a:pPr lvl="0">
              <a:defRPr/>
            </a:pPr>
            <a:endParaRPr lang="en-US" sz="1050" i="1" dirty="0">
              <a:solidFill>
                <a:schemeClr val="bg1"/>
              </a:solidFill>
              <a:latin typeface="Roboto" panose="02000000000000000000" pitchFamily="2" charset="0"/>
              <a:ea typeface="Roboto" panose="02000000000000000000" pitchFamily="2" charset="0"/>
            </a:endParaRPr>
          </a:p>
          <a:p>
            <a:pPr lvl="0">
              <a:defRPr/>
            </a:pPr>
            <a:r>
              <a:rPr lang="en-US" sz="1400" b="1" dirty="0">
                <a:solidFill>
                  <a:srgbClr val="F2EF4F"/>
                </a:solidFill>
              </a:rPr>
              <a:t>HUMANITIES</a:t>
            </a:r>
          </a:p>
          <a:p>
            <a:pPr lvl="0">
              <a:defRPr/>
            </a:pPr>
            <a:r>
              <a:rPr lang="en-US" sz="1000" i="1" dirty="0">
                <a:solidFill>
                  <a:schemeClr val="bg1"/>
                </a:solidFill>
                <a:latin typeface="Roboto" panose="02000000000000000000" pitchFamily="2" charset="0"/>
                <a:ea typeface="Roboto" panose="02000000000000000000" pitchFamily="2" charset="0"/>
              </a:rPr>
              <a:t>English, History</a:t>
            </a:r>
          </a:p>
          <a:p>
            <a:pPr lvl="0">
              <a:defRPr/>
            </a:pPr>
            <a:endParaRPr lang="en-US" sz="1050" i="1" dirty="0">
              <a:solidFill>
                <a:schemeClr val="bg1"/>
              </a:solidFill>
              <a:latin typeface="Roboto" panose="02000000000000000000" pitchFamily="2" charset="0"/>
              <a:ea typeface="Roboto" panose="02000000000000000000" pitchFamily="2" charset="0"/>
            </a:endParaRPr>
          </a:p>
          <a:p>
            <a:pPr lvl="0">
              <a:defRPr/>
            </a:pPr>
            <a:r>
              <a:rPr lang="en-US" sz="1400" b="1" dirty="0">
                <a:solidFill>
                  <a:srgbClr val="F2EF4F"/>
                </a:solidFill>
              </a:rPr>
              <a:t>SOCIAL &amp; BEHAVIORAL SCIENCES</a:t>
            </a:r>
          </a:p>
          <a:p>
            <a:pPr lvl="0">
              <a:defRPr/>
            </a:pPr>
            <a:r>
              <a:rPr lang="en-US" sz="1000" i="1" dirty="0">
                <a:solidFill>
                  <a:schemeClr val="bg1"/>
                </a:solidFill>
                <a:latin typeface="Roboto" panose="02000000000000000000" pitchFamily="2" charset="0"/>
                <a:ea typeface="Roboto" panose="02000000000000000000" pitchFamily="2" charset="0"/>
              </a:rPr>
              <a:t>Anthropology, Sociology, Communication, Criminal Justice, Economics, Political Science, Psychology, Social Work</a:t>
            </a:r>
          </a:p>
          <a:p>
            <a:pPr lvl="0">
              <a:defRPr/>
            </a:pPr>
            <a:endParaRPr lang="en-US" sz="1050" i="1" dirty="0">
              <a:solidFill>
                <a:schemeClr val="bg1"/>
              </a:solidFill>
              <a:latin typeface="Roboto" panose="02000000000000000000" pitchFamily="2" charset="0"/>
              <a:ea typeface="Roboto" panose="02000000000000000000" pitchFamily="2" charset="0"/>
            </a:endParaRPr>
          </a:p>
          <a:p>
            <a:pPr lvl="0">
              <a:defRPr/>
            </a:pPr>
            <a:r>
              <a:rPr lang="en-US" sz="1400" b="1" dirty="0">
                <a:solidFill>
                  <a:srgbClr val="F2EF4F"/>
                </a:solidFill>
              </a:rPr>
              <a:t>STEM</a:t>
            </a:r>
          </a:p>
          <a:p>
            <a:pPr lvl="0">
              <a:defRPr/>
            </a:pPr>
            <a:r>
              <a:rPr lang="en-US" sz="1000" i="1" dirty="0">
                <a:solidFill>
                  <a:schemeClr val="bg1"/>
                </a:solidFill>
                <a:latin typeface="Roboto" panose="02000000000000000000" pitchFamily="2" charset="0"/>
                <a:ea typeface="Roboto" panose="02000000000000000000" pitchFamily="2" charset="0"/>
              </a:rPr>
              <a:t>Biology, Chemistry, Communication Disorders, Community Health, Computer Science, Information Technology, Mathematics, Nursing</a:t>
            </a:r>
          </a:p>
          <a:p>
            <a:pPr lvl="0">
              <a:defRPr/>
            </a:pPr>
            <a:endParaRPr lang="en-US" sz="1050" i="1" dirty="0">
              <a:solidFill>
                <a:schemeClr val="bg1"/>
              </a:solidFill>
              <a:latin typeface="Roboto" panose="02000000000000000000" pitchFamily="2" charset="0"/>
              <a:ea typeface="Roboto" panose="02000000000000000000" pitchFamily="2" charset="0"/>
            </a:endParaRPr>
          </a:p>
          <a:p>
            <a:pPr lvl="0">
              <a:defRPr/>
            </a:pPr>
            <a:endParaRPr lang="en-US" sz="1050" i="1" dirty="0">
              <a:solidFill>
                <a:schemeClr val="bg1"/>
              </a:solidFill>
              <a:latin typeface="Roboto" panose="02000000000000000000" pitchFamily="2" charset="0"/>
              <a:ea typeface="Roboto" panose="02000000000000000000" pitchFamily="2" charset="0"/>
            </a:endParaRPr>
          </a:p>
          <a:p>
            <a:pPr lvl="0">
              <a:defRPr/>
            </a:pPr>
            <a:endParaRPr lang="en-US" sz="1050" i="1" dirty="0">
              <a:solidFill>
                <a:schemeClr val="bg1"/>
              </a:solidFill>
              <a:latin typeface="Roboto" panose="02000000000000000000" pitchFamily="2" charset="0"/>
              <a:ea typeface="Roboto" panose="02000000000000000000" pitchFamily="2" charset="0"/>
            </a:endParaRPr>
          </a:p>
          <a:p>
            <a:pPr lvl="0">
              <a:defRPr/>
            </a:pPr>
            <a:endParaRPr lang="en-US" sz="1050" i="1" dirty="0">
              <a:solidFill>
                <a:schemeClr val="bg1"/>
              </a:solidFill>
              <a:latin typeface="Roboto" panose="02000000000000000000" pitchFamily="2" charset="0"/>
              <a:ea typeface="Roboto" panose="02000000000000000000" pitchFamily="2" charset="0"/>
            </a:endParaRPr>
          </a:p>
          <a:p>
            <a:pPr lvl="0">
              <a:defRPr/>
            </a:pPr>
            <a:endParaRPr lang="en-US" sz="1050" i="1" dirty="0">
              <a:solidFill>
                <a:schemeClr val="bg1"/>
              </a:solidFill>
              <a:latin typeface="Roboto" panose="02000000000000000000" pitchFamily="2" charset="0"/>
              <a:ea typeface="Roboto" panose="02000000000000000000" pitchFamily="2" charset="0"/>
            </a:endParaRPr>
          </a:p>
          <a:p>
            <a:pPr algn="ctr"/>
            <a:endParaRPr lang="en-US" dirty="0"/>
          </a:p>
        </p:txBody>
      </p:sp>
      <p:pic>
        <p:nvPicPr>
          <p:cNvPr id="14" name="Picture 1"/>
          <p:cNvPicPr>
            <a:picLocks noChangeAspect="1"/>
          </p:cNvPicPr>
          <p:nvPr/>
        </p:nvPicPr>
        <p:blipFill rotWithShape="1">
          <a:blip r:embed="rId3">
            <a:extLst>
              <a:ext uri="{28A0092B-C50C-407E-A947-70E740481C1C}">
                <a14:useLocalDpi xmlns:a14="http://schemas.microsoft.com/office/drawing/2010/main" val="0"/>
              </a:ext>
            </a:extLst>
          </a:blip>
          <a:srcRect t="17104" b="4924"/>
          <a:stretch/>
        </p:blipFill>
        <p:spPr bwMode="auto">
          <a:xfrm>
            <a:off x="7152728" y="1170786"/>
            <a:ext cx="4368136" cy="399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rot="20451721">
            <a:off x="9918519" y="4799988"/>
            <a:ext cx="1556193" cy="162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21418106">
            <a:off x="10692884" y="4430394"/>
            <a:ext cx="1050470" cy="746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21285563">
            <a:off x="9731026" y="4941945"/>
            <a:ext cx="1050470" cy="746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733181" y="1265025"/>
            <a:ext cx="5029173" cy="3984893"/>
          </a:xfrm>
          <a:prstGeom prst="rect">
            <a:avLst/>
          </a:prstGeom>
          <a:noFill/>
          <a:ln w="12700">
            <a:solidFill>
              <a:srgbClr val="3F5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691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2"/>
          <a:stretch>
            <a:fillRect/>
          </a:stretch>
        </p:blipFill>
        <p:spPr>
          <a:xfrm>
            <a:off x="0" y="9144"/>
            <a:ext cx="12192000" cy="6858000"/>
          </a:xfrm>
          <a:prstGeom prst="rect">
            <a:avLst/>
          </a:prstGeom>
        </p:spPr>
      </p:pic>
      <p:sp>
        <p:nvSpPr>
          <p:cNvPr id="4" name="TextBox 3">
            <a:extLst>
              <a:ext uri="{FF2B5EF4-FFF2-40B4-BE49-F238E27FC236}">
                <a16:creationId xmlns:a16="http://schemas.microsoft.com/office/drawing/2014/main" id="{FAD68298-EA0E-2C42-A7CD-0BA9B3BD808F}"/>
              </a:ext>
            </a:extLst>
          </p:cNvPr>
          <p:cNvSpPr txBox="1"/>
          <p:nvPr/>
        </p:nvSpPr>
        <p:spPr>
          <a:xfrm>
            <a:off x="3015615" y="171557"/>
            <a:ext cx="6160770" cy="1015663"/>
          </a:xfrm>
          <a:prstGeom prst="rect">
            <a:avLst/>
          </a:prstGeom>
          <a:noFill/>
        </p:spPr>
        <p:txBody>
          <a:bodyPr wrap="square" rtlCol="0">
            <a:spAutoFit/>
          </a:bodyPr>
          <a:lstStyle/>
          <a:p>
            <a:r>
              <a:rPr lang="en-US" sz="6000" b="1" dirty="0">
                <a:latin typeface="Trade Gothic LT Std" pitchFamily="2" charset="0"/>
              </a:rPr>
              <a:t>Get Involved!</a:t>
            </a:r>
          </a:p>
        </p:txBody>
      </p:sp>
      <p:sp>
        <p:nvSpPr>
          <p:cNvPr id="5" name="TextBox 4">
            <a:extLst>
              <a:ext uri="{FF2B5EF4-FFF2-40B4-BE49-F238E27FC236}">
                <a16:creationId xmlns:a16="http://schemas.microsoft.com/office/drawing/2014/main" id="{83AFBB60-5EA4-334B-90BD-8FFED4BB6184}"/>
              </a:ext>
            </a:extLst>
          </p:cNvPr>
          <p:cNvSpPr txBox="1"/>
          <p:nvPr/>
        </p:nvSpPr>
        <p:spPr>
          <a:xfrm>
            <a:off x="2924174" y="1377958"/>
            <a:ext cx="9109329" cy="1477328"/>
          </a:xfrm>
          <a:prstGeom prst="rect">
            <a:avLst/>
          </a:prstGeom>
          <a:noFill/>
        </p:spPr>
        <p:txBody>
          <a:bodyPr wrap="square" rtlCol="0">
            <a:spAutoFit/>
          </a:bodyPr>
          <a:lstStyle/>
          <a:p>
            <a:r>
              <a:rPr lang="en-US" dirty="0">
                <a:latin typeface="Trade Gothic LT Std" pitchFamily="2" charset="0"/>
              </a:rPr>
              <a:t>There’s </a:t>
            </a:r>
            <a:r>
              <a:rPr lang="en-US" b="1" dirty="0">
                <a:latin typeface="Trade Gothic LT Std" pitchFamily="2" charset="0"/>
              </a:rPr>
              <a:t>something for everyone at GovState</a:t>
            </a:r>
            <a:r>
              <a:rPr lang="en-US" dirty="0">
                <a:latin typeface="Trade Gothic LT Std" pitchFamily="2" charset="0"/>
              </a:rPr>
              <a:t>. From </a:t>
            </a:r>
            <a:r>
              <a:rPr lang="en-US" b="1" dirty="0">
                <a:latin typeface="Trade Gothic LT Std" pitchFamily="2" charset="0"/>
              </a:rPr>
              <a:t>Athletics</a:t>
            </a:r>
            <a:r>
              <a:rPr lang="en-US" dirty="0">
                <a:latin typeface="Trade Gothic LT Std" pitchFamily="2" charset="0"/>
              </a:rPr>
              <a:t> and </a:t>
            </a:r>
            <a:r>
              <a:rPr lang="en-US" b="1" dirty="0">
                <a:latin typeface="Trade Gothic LT Std" pitchFamily="2" charset="0"/>
              </a:rPr>
              <a:t>Clubs</a:t>
            </a:r>
            <a:r>
              <a:rPr lang="en-US" dirty="0">
                <a:latin typeface="Trade Gothic LT Std" pitchFamily="2" charset="0"/>
              </a:rPr>
              <a:t> to </a:t>
            </a:r>
            <a:r>
              <a:rPr lang="en-US" b="1" dirty="0">
                <a:latin typeface="Trade Gothic LT Std" pitchFamily="2" charset="0"/>
              </a:rPr>
              <a:t>Student Government,</a:t>
            </a:r>
            <a:r>
              <a:rPr lang="en-US" dirty="0">
                <a:latin typeface="Trade Gothic LT Std" pitchFamily="2" charset="0"/>
              </a:rPr>
              <a:t> you can find the activity that’s right for </a:t>
            </a:r>
            <a:r>
              <a:rPr lang="en-US" b="1" dirty="0">
                <a:latin typeface="Trade Gothic LT Std" pitchFamily="2" charset="0"/>
              </a:rPr>
              <a:t>you</a:t>
            </a:r>
            <a:r>
              <a:rPr lang="en-US" dirty="0">
                <a:latin typeface="Trade Gothic LT Std" pitchFamily="2" charset="0"/>
              </a:rPr>
              <a:t>! </a:t>
            </a:r>
          </a:p>
          <a:p>
            <a:endParaRPr lang="en-US" dirty="0">
              <a:latin typeface="Trade Gothic LT Std" pitchFamily="2" charset="0"/>
            </a:endParaRPr>
          </a:p>
          <a:p>
            <a:r>
              <a:rPr lang="en-US" b="1" dirty="0">
                <a:latin typeface="Trade Gothic LT Std" pitchFamily="2" charset="0"/>
              </a:rPr>
              <a:t>Meet new people</a:t>
            </a:r>
            <a:r>
              <a:rPr lang="en-US" dirty="0">
                <a:latin typeface="Trade Gothic LT Std" pitchFamily="2" charset="0"/>
              </a:rPr>
              <a:t>, build a </a:t>
            </a:r>
            <a:r>
              <a:rPr lang="en-US" b="1" dirty="0">
                <a:latin typeface="Trade Gothic LT Std" pitchFamily="2" charset="0"/>
              </a:rPr>
              <a:t>strong professional network</a:t>
            </a:r>
            <a:r>
              <a:rPr lang="en-US" dirty="0">
                <a:latin typeface="Trade Gothic LT Std" pitchFamily="2" charset="0"/>
              </a:rPr>
              <a:t>, and </a:t>
            </a:r>
            <a:r>
              <a:rPr lang="en-US" b="1" dirty="0">
                <a:latin typeface="Trade Gothic LT Std" pitchFamily="2" charset="0"/>
              </a:rPr>
              <a:t>get the most </a:t>
            </a:r>
            <a:r>
              <a:rPr lang="en-US" dirty="0">
                <a:latin typeface="Trade Gothic LT Std" pitchFamily="2" charset="0"/>
              </a:rPr>
              <a:t>out of your college experience.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6098" y="3046024"/>
            <a:ext cx="3521871" cy="234791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8838" y="3046024"/>
            <a:ext cx="3732073" cy="2488048"/>
          </a:xfrm>
          <a:prstGeom prst="rect">
            <a:avLst/>
          </a:prstGeom>
        </p:spPr>
      </p:pic>
    </p:spTree>
    <p:extLst>
      <p:ext uri="{BB962C8B-B14F-4D97-AF65-F5344CB8AC3E}">
        <p14:creationId xmlns:p14="http://schemas.microsoft.com/office/powerpoint/2010/main" val="811078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6B5F88-889D-B640-BEDE-3BE9074239E8}"/>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CEC7C80-7B4E-0341-A5D0-F202837D35BA}"/>
              </a:ext>
            </a:extLst>
          </p:cNvPr>
          <p:cNvSpPr txBox="1"/>
          <p:nvPr/>
        </p:nvSpPr>
        <p:spPr>
          <a:xfrm>
            <a:off x="203322" y="21408"/>
            <a:ext cx="11212830" cy="1015663"/>
          </a:xfrm>
          <a:prstGeom prst="rect">
            <a:avLst/>
          </a:prstGeom>
          <a:noFill/>
        </p:spPr>
        <p:txBody>
          <a:bodyPr wrap="square" rtlCol="0">
            <a:spAutoFit/>
          </a:bodyPr>
          <a:lstStyle/>
          <a:p>
            <a:r>
              <a:rPr lang="en-US" sz="6000" b="1" dirty="0">
                <a:solidFill>
                  <a:srgbClr val="E97726"/>
                </a:solidFill>
                <a:latin typeface="Trade Gothic LT Std" pitchFamily="2" charset="0"/>
              </a:rPr>
              <a:t>Clubs and Organizations!</a:t>
            </a:r>
          </a:p>
        </p:txBody>
      </p:sp>
      <p:sp>
        <p:nvSpPr>
          <p:cNvPr id="8" name="TextBox 7">
            <a:extLst>
              <a:ext uri="{FF2B5EF4-FFF2-40B4-BE49-F238E27FC236}">
                <a16:creationId xmlns:a16="http://schemas.microsoft.com/office/drawing/2014/main" id="{83AFBB60-5EA4-334B-90BD-8FFED4BB6184}"/>
              </a:ext>
            </a:extLst>
          </p:cNvPr>
          <p:cNvSpPr txBox="1"/>
          <p:nvPr/>
        </p:nvSpPr>
        <p:spPr>
          <a:xfrm>
            <a:off x="329184" y="1257902"/>
            <a:ext cx="4926462" cy="4154984"/>
          </a:xfrm>
          <a:prstGeom prst="rect">
            <a:avLst/>
          </a:prstGeom>
          <a:noFill/>
        </p:spPr>
        <p:txBody>
          <a:bodyPr wrap="square" rtlCol="0">
            <a:spAutoFit/>
          </a:bodyPr>
          <a:lstStyle/>
          <a:p>
            <a:r>
              <a:rPr lang="en-US" sz="1200" dirty="0">
                <a:latin typeface="Trade Gothic LT Std" pitchFamily="2" charset="0"/>
              </a:rPr>
              <a:t>Accounting, Finance, and Economics Club</a:t>
            </a:r>
          </a:p>
          <a:p>
            <a:r>
              <a:rPr lang="en-US" sz="1200" dirty="0">
                <a:latin typeface="Trade Gothic LT Std" pitchFamily="2" charset="0"/>
              </a:rPr>
              <a:t>Allied Health Professional Society – Alpha Eta</a:t>
            </a:r>
          </a:p>
          <a:p>
            <a:r>
              <a:rPr lang="en-US" sz="1200" dirty="0">
                <a:latin typeface="Trade Gothic LT Std" pitchFamily="2" charset="0"/>
              </a:rPr>
              <a:t>Alpha Iota Sigma</a:t>
            </a:r>
          </a:p>
          <a:p>
            <a:r>
              <a:rPr lang="en-US" sz="1200" dirty="0">
                <a:latin typeface="Trade Gothic LT Std" pitchFamily="2" charset="0"/>
              </a:rPr>
              <a:t>American Advertising Federation – GSU Chapter</a:t>
            </a:r>
          </a:p>
          <a:p>
            <a:r>
              <a:rPr lang="en-US" sz="1200" dirty="0">
                <a:latin typeface="Trade Gothic LT Std" pitchFamily="2" charset="0"/>
              </a:rPr>
              <a:t>American Sign Language Club</a:t>
            </a:r>
          </a:p>
          <a:p>
            <a:r>
              <a:rPr lang="en-US" sz="1200" dirty="0">
                <a:latin typeface="Trade Gothic LT Std" pitchFamily="2" charset="0"/>
              </a:rPr>
              <a:t>Art Forum</a:t>
            </a:r>
          </a:p>
          <a:p>
            <a:r>
              <a:rPr lang="en-US" sz="1200" dirty="0">
                <a:latin typeface="Trade Gothic LT Std" pitchFamily="2" charset="0"/>
              </a:rPr>
              <a:t>Association of Latin American Students</a:t>
            </a:r>
          </a:p>
          <a:p>
            <a:r>
              <a:rPr lang="en-US" sz="1200" dirty="0">
                <a:latin typeface="Trade Gothic LT Std" pitchFamily="2" charset="0"/>
              </a:rPr>
              <a:t>Beta Gamma Sigma, Honor Society </a:t>
            </a:r>
          </a:p>
          <a:p>
            <a:r>
              <a:rPr lang="en-US" sz="1200" dirty="0">
                <a:latin typeface="Trade Gothic LT Std" pitchFamily="2" charset="0"/>
              </a:rPr>
              <a:t>Black Student Union</a:t>
            </a:r>
          </a:p>
          <a:p>
            <a:r>
              <a:rPr lang="en-US" sz="1200" dirty="0">
                <a:latin typeface="Trade Gothic LT Std" pitchFamily="2" charset="0"/>
              </a:rPr>
              <a:t>Chess Club</a:t>
            </a:r>
          </a:p>
          <a:p>
            <a:r>
              <a:rPr lang="en-US" sz="1200" dirty="0">
                <a:latin typeface="Trade Gothic LT Std" pitchFamily="2" charset="0"/>
              </a:rPr>
              <a:t>Chi Sigma Iota, Honor Society</a:t>
            </a:r>
          </a:p>
          <a:p>
            <a:r>
              <a:rPr lang="en-US" sz="1200" dirty="0">
                <a:latin typeface="Trade Gothic LT Std" pitchFamily="2" charset="0"/>
              </a:rPr>
              <a:t>Chinese Student Association</a:t>
            </a:r>
          </a:p>
          <a:p>
            <a:r>
              <a:rPr lang="en-US" sz="1200" dirty="0">
                <a:latin typeface="Trade Gothic LT Std" pitchFamily="2" charset="0"/>
              </a:rPr>
              <a:t>Coalition of Occupational Therapy Advocates for Diversity</a:t>
            </a:r>
          </a:p>
          <a:p>
            <a:r>
              <a:rPr lang="en-US" sz="1200" dirty="0">
                <a:latin typeface="Trade Gothic LT Std" pitchFamily="2" charset="0"/>
              </a:rPr>
              <a:t>Computer Technology Club</a:t>
            </a:r>
          </a:p>
          <a:p>
            <a:r>
              <a:rPr lang="en-US" sz="1200" dirty="0">
                <a:latin typeface="Trade Gothic LT Std" pitchFamily="2" charset="0"/>
              </a:rPr>
              <a:t>Criminal Justice Club</a:t>
            </a:r>
          </a:p>
          <a:p>
            <a:r>
              <a:rPr lang="en-US" sz="1200" dirty="0">
                <a:latin typeface="Trade Gothic LT Std" pitchFamily="2" charset="0"/>
              </a:rPr>
              <a:t>Gender and Sexuality Club (GNSX)</a:t>
            </a:r>
          </a:p>
          <a:p>
            <a:r>
              <a:rPr lang="en-US" sz="1200" dirty="0">
                <a:latin typeface="Trade Gothic LT Std" pitchFamily="2" charset="0"/>
              </a:rPr>
              <a:t>Generating Hope</a:t>
            </a:r>
          </a:p>
          <a:p>
            <a:r>
              <a:rPr lang="en-US" sz="1200" dirty="0">
                <a:latin typeface="Trade Gothic LT Std" pitchFamily="2" charset="0"/>
              </a:rPr>
              <a:t>Graduate Professional Network (GPN)</a:t>
            </a:r>
          </a:p>
          <a:p>
            <a:r>
              <a:rPr lang="en-US" sz="1200" dirty="0">
                <a:latin typeface="Trade Gothic LT Std" pitchFamily="2" charset="0"/>
              </a:rPr>
              <a:t>GovState Bowling Club</a:t>
            </a:r>
          </a:p>
          <a:p>
            <a:r>
              <a:rPr lang="en-US" sz="1200" dirty="0">
                <a:latin typeface="Trade Gothic LT Std" pitchFamily="2" charset="0"/>
              </a:rPr>
              <a:t>GovState Cheer Squad</a:t>
            </a:r>
          </a:p>
          <a:p>
            <a:endParaRPr lang="en-US" sz="2400" dirty="0">
              <a:latin typeface="Trade Gothic LT Std" pitchFamily="2" charset="0"/>
            </a:endParaRPr>
          </a:p>
        </p:txBody>
      </p:sp>
      <p:sp>
        <p:nvSpPr>
          <p:cNvPr id="9" name="TextBox 8">
            <a:extLst>
              <a:ext uri="{FF2B5EF4-FFF2-40B4-BE49-F238E27FC236}">
                <a16:creationId xmlns:a16="http://schemas.microsoft.com/office/drawing/2014/main" id="{83AFBB60-5EA4-334B-90BD-8FFED4BB6184}"/>
              </a:ext>
            </a:extLst>
          </p:cNvPr>
          <p:cNvSpPr txBox="1"/>
          <p:nvPr/>
        </p:nvSpPr>
        <p:spPr>
          <a:xfrm>
            <a:off x="4995896" y="1242760"/>
            <a:ext cx="3987678" cy="4154984"/>
          </a:xfrm>
          <a:prstGeom prst="rect">
            <a:avLst/>
          </a:prstGeom>
          <a:noFill/>
        </p:spPr>
        <p:txBody>
          <a:bodyPr wrap="square" rtlCol="0">
            <a:spAutoFit/>
          </a:bodyPr>
          <a:lstStyle/>
          <a:p>
            <a:r>
              <a:rPr lang="en-US" sz="1200" dirty="0">
                <a:latin typeface="Trade Gothic LT Std" pitchFamily="2" charset="0"/>
              </a:rPr>
              <a:t>GovState Dance Company</a:t>
            </a:r>
          </a:p>
          <a:p>
            <a:r>
              <a:rPr lang="en-US" sz="1200" dirty="0">
                <a:latin typeface="Trade Gothic LT Std" pitchFamily="2" charset="0"/>
              </a:rPr>
              <a:t>GovState Honors Program Student Council </a:t>
            </a:r>
          </a:p>
          <a:p>
            <a:r>
              <a:rPr lang="en-US" sz="1200" dirty="0">
                <a:latin typeface="Trade Gothic LT Std" pitchFamily="2" charset="0"/>
              </a:rPr>
              <a:t>GovState ICA Chapter</a:t>
            </a:r>
          </a:p>
          <a:p>
            <a:r>
              <a:rPr lang="en-US" sz="1200" dirty="0">
                <a:latin typeface="Trade Gothic LT Std" pitchFamily="2" charset="0"/>
              </a:rPr>
              <a:t>GovState Psychology Club</a:t>
            </a:r>
          </a:p>
          <a:p>
            <a:r>
              <a:rPr lang="en-US" sz="1200" dirty="0">
                <a:latin typeface="Trade Gothic LT Std" pitchFamily="2" charset="0"/>
              </a:rPr>
              <a:t>GovState Supply Chain Student Club</a:t>
            </a:r>
          </a:p>
          <a:p>
            <a:r>
              <a:rPr lang="en-US" sz="1200" dirty="0">
                <a:latin typeface="Trade Gothic LT Std" pitchFamily="2" charset="0"/>
              </a:rPr>
              <a:t>International Business Club</a:t>
            </a:r>
          </a:p>
          <a:p>
            <a:r>
              <a:rPr lang="en-US" sz="1200" dirty="0">
                <a:latin typeface="Trade Gothic LT Std" pitchFamily="2" charset="0"/>
              </a:rPr>
              <a:t>International Culture Organization</a:t>
            </a:r>
          </a:p>
          <a:p>
            <a:r>
              <a:rPr lang="en-US" sz="1200" dirty="0">
                <a:latin typeface="Trade Gothic LT Std" pitchFamily="2" charset="0"/>
              </a:rPr>
              <a:t>Jaguars Gaming Club</a:t>
            </a:r>
          </a:p>
          <a:p>
            <a:r>
              <a:rPr lang="en-US" sz="1200" dirty="0">
                <a:latin typeface="Trade Gothic LT Std" pitchFamily="2" charset="0"/>
              </a:rPr>
              <a:t>Kaleidoscope</a:t>
            </a:r>
          </a:p>
          <a:p>
            <a:r>
              <a:rPr lang="en-US" sz="1200" dirty="0">
                <a:latin typeface="Trade Gothic LT Std" pitchFamily="2" charset="0"/>
              </a:rPr>
              <a:t>Kappa Delta Pi, Honor Society </a:t>
            </a:r>
          </a:p>
          <a:p>
            <a:r>
              <a:rPr lang="en-US" sz="1200" dirty="0">
                <a:latin typeface="Trade Gothic LT Std" pitchFamily="2" charset="0"/>
              </a:rPr>
              <a:t>Lambda Pi Eta-Kappa Kappa Chapter</a:t>
            </a:r>
          </a:p>
          <a:p>
            <a:r>
              <a:rPr lang="en-US" sz="1200" dirty="0">
                <a:latin typeface="Trade Gothic LT Std" pitchFamily="2" charset="0"/>
              </a:rPr>
              <a:t>Male Success Initiative</a:t>
            </a:r>
          </a:p>
          <a:p>
            <a:r>
              <a:rPr lang="en-US" sz="1200" dirty="0">
                <a:latin typeface="Trade Gothic LT Std" pitchFamily="2" charset="0"/>
              </a:rPr>
              <a:t>Master of Public Administration Club</a:t>
            </a:r>
          </a:p>
          <a:p>
            <a:r>
              <a:rPr lang="en-US" sz="1200" dirty="0">
                <a:latin typeface="Trade Gothic LT Std" pitchFamily="2" charset="0"/>
              </a:rPr>
              <a:t>Muslim Students’ Association </a:t>
            </a:r>
          </a:p>
          <a:p>
            <a:r>
              <a:rPr lang="en-US" sz="1200" dirty="0">
                <a:latin typeface="Trade Gothic LT Std" pitchFamily="2" charset="0"/>
              </a:rPr>
              <a:t>Peer Mentor Program </a:t>
            </a:r>
          </a:p>
          <a:p>
            <a:r>
              <a:rPr lang="en-US" sz="1200" dirty="0">
                <a:latin typeface="Trade Gothic LT Std" pitchFamily="2" charset="0"/>
              </a:rPr>
              <a:t>Phi Alpha, Honor Society</a:t>
            </a:r>
          </a:p>
          <a:p>
            <a:r>
              <a:rPr lang="en-US" sz="1200" dirty="0">
                <a:latin typeface="Trade Gothic LT Std" pitchFamily="2" charset="0"/>
              </a:rPr>
              <a:t>Phoenix Newspaper</a:t>
            </a:r>
          </a:p>
          <a:p>
            <a:r>
              <a:rPr lang="en-US" sz="1200" dirty="0">
                <a:latin typeface="Trade Gothic LT Std" pitchFamily="2" charset="0"/>
              </a:rPr>
              <a:t>Physical Therapy Student Association </a:t>
            </a:r>
          </a:p>
          <a:p>
            <a:r>
              <a:rPr lang="en-US" sz="1200" dirty="0">
                <a:latin typeface="Trade Gothic LT Std" pitchFamily="2" charset="0"/>
              </a:rPr>
              <a:t>Pre-Health Club</a:t>
            </a:r>
          </a:p>
          <a:p>
            <a:r>
              <a:rPr lang="en-US" sz="1200" dirty="0">
                <a:latin typeface="Trade Gothic LT Std" pitchFamily="2" charset="0"/>
              </a:rPr>
              <a:t>Psi Chi Psychology National Honors Society</a:t>
            </a:r>
          </a:p>
          <a:p>
            <a:endParaRPr lang="en-US" sz="2400" dirty="0">
              <a:latin typeface="Trade Gothic LT Std" pitchFamily="2" charset="0"/>
            </a:endParaRPr>
          </a:p>
        </p:txBody>
      </p:sp>
      <p:sp>
        <p:nvSpPr>
          <p:cNvPr id="12" name="TextBox 11">
            <a:extLst>
              <a:ext uri="{FF2B5EF4-FFF2-40B4-BE49-F238E27FC236}">
                <a16:creationId xmlns:a16="http://schemas.microsoft.com/office/drawing/2014/main" id="{83AFBB60-5EA4-334B-90BD-8FFED4BB6184}"/>
              </a:ext>
            </a:extLst>
          </p:cNvPr>
          <p:cNvSpPr txBox="1"/>
          <p:nvPr/>
        </p:nvSpPr>
        <p:spPr>
          <a:xfrm>
            <a:off x="8723823" y="1249729"/>
            <a:ext cx="3987678" cy="3970318"/>
          </a:xfrm>
          <a:prstGeom prst="rect">
            <a:avLst/>
          </a:prstGeom>
          <a:noFill/>
        </p:spPr>
        <p:txBody>
          <a:bodyPr wrap="square" rtlCol="0">
            <a:spAutoFit/>
          </a:bodyPr>
          <a:lstStyle/>
          <a:p>
            <a:r>
              <a:rPr lang="en-US" sz="1200" dirty="0">
                <a:latin typeface="Trade Gothic LT Std" pitchFamily="2" charset="0"/>
              </a:rPr>
              <a:t>Reconstructed</a:t>
            </a:r>
          </a:p>
          <a:p>
            <a:r>
              <a:rPr lang="en-US" sz="1200" dirty="0">
                <a:latin typeface="Trade Gothic LT Std" pitchFamily="2" charset="0"/>
              </a:rPr>
              <a:t>Sigma Tau Delta – Alpha Chi Psi Chapter</a:t>
            </a:r>
          </a:p>
          <a:p>
            <a:r>
              <a:rPr lang="en-US" sz="1200" dirty="0">
                <a:latin typeface="Trade Gothic LT Std" pitchFamily="2" charset="0"/>
              </a:rPr>
              <a:t>Soccer Club</a:t>
            </a:r>
          </a:p>
          <a:p>
            <a:r>
              <a:rPr lang="en-US" sz="1200" dirty="0">
                <a:latin typeface="Trade Gothic LT Std" pitchFamily="2" charset="0"/>
              </a:rPr>
              <a:t>Social Work Student Organization</a:t>
            </a:r>
          </a:p>
          <a:p>
            <a:r>
              <a:rPr lang="en-US" sz="1200" dirty="0">
                <a:latin typeface="Trade Gothic LT Std" pitchFamily="2" charset="0"/>
              </a:rPr>
              <a:t>Student Activities Council</a:t>
            </a:r>
          </a:p>
          <a:p>
            <a:r>
              <a:rPr lang="en-US" sz="1200" dirty="0">
                <a:latin typeface="Trade Gothic LT Std" pitchFamily="2" charset="0"/>
              </a:rPr>
              <a:t>Student Education Association </a:t>
            </a:r>
          </a:p>
          <a:p>
            <a:r>
              <a:rPr lang="en-US" sz="1200" dirty="0">
                <a:latin typeface="Trade Gothic LT Std" pitchFamily="2" charset="0"/>
              </a:rPr>
              <a:t>Student Healthcare Management Assoc. </a:t>
            </a:r>
          </a:p>
          <a:p>
            <a:r>
              <a:rPr lang="en-US" sz="1200" dirty="0">
                <a:latin typeface="Trade Gothic LT Std" pitchFamily="2" charset="0"/>
              </a:rPr>
              <a:t>Student Occupational Therapy Assoc. </a:t>
            </a:r>
          </a:p>
          <a:p>
            <a:r>
              <a:rPr lang="en-US" sz="1200" dirty="0">
                <a:latin typeface="Trade Gothic LT Std" pitchFamily="2" charset="0"/>
              </a:rPr>
              <a:t>Student Senate </a:t>
            </a:r>
          </a:p>
          <a:p>
            <a:r>
              <a:rPr lang="en-US" sz="1200" dirty="0">
                <a:latin typeface="Trade Gothic LT Std" pitchFamily="2" charset="0"/>
              </a:rPr>
              <a:t>Student Veterans Organization </a:t>
            </a:r>
          </a:p>
          <a:p>
            <a:r>
              <a:rPr lang="en-US" sz="1200" dirty="0">
                <a:latin typeface="Trade Gothic LT Std" pitchFamily="2" charset="0"/>
              </a:rPr>
              <a:t>Students of Addiction Studies Club</a:t>
            </a:r>
          </a:p>
          <a:p>
            <a:r>
              <a:rPr lang="en-US" sz="1200" dirty="0">
                <a:latin typeface="Trade Gothic LT Std" pitchFamily="2" charset="0"/>
              </a:rPr>
              <a:t>Sustainability Club</a:t>
            </a:r>
          </a:p>
          <a:p>
            <a:r>
              <a:rPr lang="en-US" sz="1200" dirty="0">
                <a:latin typeface="Trade Gothic LT Std" pitchFamily="2" charset="0"/>
              </a:rPr>
              <a:t>Table Tennis Club</a:t>
            </a:r>
          </a:p>
          <a:p>
            <a:r>
              <a:rPr lang="en-US" sz="1200" dirty="0">
                <a:latin typeface="Trade Gothic LT Std" pitchFamily="2" charset="0"/>
              </a:rPr>
              <a:t>Tau Sigma National, Honor Society</a:t>
            </a:r>
          </a:p>
          <a:p>
            <a:r>
              <a:rPr lang="en-US" sz="1200" dirty="0">
                <a:latin typeface="Trade Gothic LT Std" pitchFamily="2" charset="0"/>
              </a:rPr>
              <a:t>Trans4mation Gospel Choir</a:t>
            </a:r>
          </a:p>
          <a:p>
            <a:r>
              <a:rPr lang="en-US" sz="1200" dirty="0">
                <a:latin typeface="Trade Gothic LT Std" pitchFamily="2" charset="0"/>
              </a:rPr>
              <a:t>Upsilon Phi Delta, Honor Society</a:t>
            </a:r>
          </a:p>
          <a:p>
            <a:r>
              <a:rPr lang="en-US" sz="1200" dirty="0">
                <a:latin typeface="Trade Gothic LT Std" pitchFamily="2" charset="0"/>
              </a:rPr>
              <a:t>Wellness Club</a:t>
            </a:r>
          </a:p>
          <a:p>
            <a:r>
              <a:rPr lang="en-US" sz="1200" dirty="0">
                <a:latin typeface="Trade Gothic LT Std" pitchFamily="2" charset="0"/>
              </a:rPr>
              <a:t>Writers Union</a:t>
            </a:r>
          </a:p>
          <a:p>
            <a:r>
              <a:rPr lang="en-US" sz="1200" dirty="0">
                <a:latin typeface="Trade Gothic LT Std" pitchFamily="2" charset="0"/>
              </a:rPr>
              <a:t>Young Christian Disciples </a:t>
            </a:r>
          </a:p>
          <a:p>
            <a:endParaRPr lang="en-US" sz="2400" dirty="0">
              <a:latin typeface="Trade Gothic LT Std" pitchFamily="2" charset="0"/>
            </a:endParaRPr>
          </a:p>
        </p:txBody>
      </p:sp>
      <p:cxnSp>
        <p:nvCxnSpPr>
          <p:cNvPr id="4" name="Straight Connector 3"/>
          <p:cNvCxnSpPr/>
          <p:nvPr/>
        </p:nvCxnSpPr>
        <p:spPr>
          <a:xfrm>
            <a:off x="4663440" y="1463040"/>
            <a:ext cx="0" cy="3337560"/>
          </a:xfrm>
          <a:prstGeom prst="line">
            <a:avLst/>
          </a:prstGeom>
          <a:ln w="28575">
            <a:solidFill>
              <a:srgbClr val="E9772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18576" y="1463040"/>
            <a:ext cx="0" cy="3337560"/>
          </a:xfrm>
          <a:prstGeom prst="line">
            <a:avLst/>
          </a:prstGeom>
          <a:ln w="28575">
            <a:solidFill>
              <a:srgbClr val="E97726"/>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3AFBB60-5EA4-334B-90BD-8FFED4BB6184}"/>
              </a:ext>
            </a:extLst>
          </p:cNvPr>
          <p:cNvSpPr txBox="1"/>
          <p:nvPr/>
        </p:nvSpPr>
        <p:spPr>
          <a:xfrm>
            <a:off x="5378825" y="5207892"/>
            <a:ext cx="7072925" cy="1261884"/>
          </a:xfrm>
          <a:prstGeom prst="rect">
            <a:avLst/>
          </a:prstGeom>
          <a:noFill/>
        </p:spPr>
        <p:txBody>
          <a:bodyPr wrap="square" rtlCol="0">
            <a:spAutoFit/>
          </a:bodyPr>
          <a:lstStyle/>
          <a:p>
            <a:r>
              <a:rPr lang="en-US" sz="2800" b="1" dirty="0">
                <a:solidFill>
                  <a:srgbClr val="E97726"/>
                </a:solidFill>
                <a:latin typeface="Trade Gothic LT Std" pitchFamily="2" charset="0"/>
              </a:rPr>
              <a:t>…breakout to learn more.</a:t>
            </a:r>
          </a:p>
          <a:p>
            <a:endParaRPr lang="en-US" sz="4800" dirty="0">
              <a:latin typeface="Trade Gothic LT Std" pitchFamily="2" charset="0"/>
            </a:endParaRPr>
          </a:p>
        </p:txBody>
      </p:sp>
    </p:spTree>
    <p:extLst>
      <p:ext uri="{BB962C8B-B14F-4D97-AF65-F5344CB8AC3E}">
        <p14:creationId xmlns:p14="http://schemas.microsoft.com/office/powerpoint/2010/main" val="72435484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13272</TotalTime>
  <Words>2286</Words>
  <Application>Microsoft Office PowerPoint</Application>
  <PresentationFormat>Widescreen</PresentationFormat>
  <Paragraphs>420</Paragraphs>
  <Slides>37</Slides>
  <Notes>6</Notes>
  <HiddenSlides>15</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Agency FB</vt:lpstr>
      <vt:lpstr>arial</vt:lpstr>
      <vt:lpstr>arial</vt:lpstr>
      <vt:lpstr>Arial Narrow</vt:lpstr>
      <vt:lpstr>Calibri</vt:lpstr>
      <vt:lpstr>Calibri Light</vt:lpstr>
      <vt:lpstr>Courier New</vt:lpstr>
      <vt:lpstr>Google Sans</vt:lpstr>
      <vt:lpstr>Roboto</vt:lpstr>
      <vt:lpstr>Trade Gothic LT Std</vt:lpstr>
      <vt:lpstr>Trade Gothic Next</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for 24-25- Banded Tuition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Berry, Craig</cp:lastModifiedBy>
  <cp:revision>69</cp:revision>
  <dcterms:created xsi:type="dcterms:W3CDTF">2020-03-20T15:51:18Z</dcterms:created>
  <dcterms:modified xsi:type="dcterms:W3CDTF">2026-02-28T16:44:30Z</dcterms:modified>
</cp:coreProperties>
</file>